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8" r:id="rId3"/>
    <p:sldId id="256" r:id="rId5"/>
    <p:sldId id="269" r:id="rId6"/>
    <p:sldId id="270" r:id="rId7"/>
    <p:sldId id="260" r:id="rId8"/>
    <p:sldId id="273" r:id="rId9"/>
    <p:sldId id="261" r:id="rId10"/>
    <p:sldId id="258" r:id="rId11"/>
    <p:sldId id="274" r:id="rId12"/>
    <p:sldId id="285" r:id="rId13"/>
    <p:sldId id="281" r:id="rId14"/>
    <p:sldId id="276" r:id="rId15"/>
    <p:sldId id="282" r:id="rId16"/>
    <p:sldId id="277" r:id="rId17"/>
    <p:sldId id="278" r:id="rId18"/>
    <p:sldId id="283" r:id="rId19"/>
    <p:sldId id="279" r:id="rId20"/>
    <p:sldId id="284" r:id="rId21"/>
    <p:sldId id="280" r:id="rId22"/>
    <p:sldId id="2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autoAdjust="0"/>
    <p:restoredTop sz="94621" autoAdjust="0"/>
  </p:normalViewPr>
  <p:slideViewPr>
    <p:cSldViewPr snapToGrid="0">
      <p:cViewPr varScale="1">
        <p:scale>
          <a:sx n="106" d="100"/>
          <a:sy n="106" d="100"/>
        </p:scale>
        <p:origin x="155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c:explosion val="0"/>
          <c:dPt>
            <c:idx val="0"/>
            <c:bubble3D val="0"/>
            <c:spPr>
              <a:solidFill>
                <a:schemeClr val="accent1">
                  <a:alpha val="70000"/>
                </a:schemeClr>
              </a:solidFill>
              <a:ln>
                <a:noFill/>
              </a:ln>
              <a:effectLst/>
            </c:spPr>
          </c:dPt>
          <c:dPt>
            <c:idx val="1"/>
            <c:bubble3D val="0"/>
            <c:spPr>
              <a:solidFill>
                <a:schemeClr val="accent2">
                  <a:alpha val="70000"/>
                </a:schemeClr>
              </a:solidFill>
              <a:ln>
                <a:noFill/>
              </a:ln>
              <a:effectLst/>
            </c:spPr>
          </c:dPt>
          <c:dPt>
            <c:idx val="2"/>
            <c:bubble3D val="0"/>
            <c:spPr>
              <a:solidFill>
                <a:schemeClr val="accent3">
                  <a:alpha val="70000"/>
                </a:schemeClr>
              </a:solidFill>
              <a:ln>
                <a:noFill/>
              </a:ln>
              <a:effectLst/>
            </c:spPr>
          </c:dPt>
          <c:dPt>
            <c:idx val="3"/>
            <c:bubble3D val="0"/>
            <c:spPr>
              <a:solidFill>
                <a:schemeClr val="accent4">
                  <a:alpha val="70000"/>
                </a:schemeClr>
              </a:solidFill>
              <a:ln>
                <a:noFill/>
              </a:ln>
              <a:effectLst/>
            </c:spPr>
          </c:dPt>
          <c:dPt>
            <c:idx val="4"/>
            <c:bubble3D val="0"/>
            <c:spPr>
              <a:solidFill>
                <a:schemeClr val="accent5">
                  <a:alpha val="70000"/>
                </a:schemeClr>
              </a:solidFill>
              <a:ln>
                <a:noFill/>
              </a:ln>
              <a:effectLst/>
            </c:spPr>
          </c:dPt>
          <c:dPt>
            <c:idx val="5"/>
            <c:bubble3D val="0"/>
            <c:spPr>
              <a:solidFill>
                <a:schemeClr val="accent6">
                  <a:alpha val="70000"/>
                </a:schemeClr>
              </a:solidFill>
              <a:ln>
                <a:noFill/>
              </a:ln>
              <a:effectLst/>
            </c:spPr>
          </c:dPt>
          <c:dPt>
            <c:idx val="6"/>
            <c:bubble3D val="0"/>
            <c:spPr>
              <a:solidFill>
                <a:schemeClr val="accent1">
                  <a:lumMod val="60000"/>
                  <a:alpha val="70000"/>
                </a:schemeClr>
              </a:solidFill>
              <a:ln>
                <a:noFill/>
              </a:ln>
              <a:effectLst/>
            </c:spPr>
          </c:dPt>
          <c:dPt>
            <c:idx val="7"/>
            <c:bubble3D val="0"/>
            <c:spPr>
              <a:solidFill>
                <a:schemeClr val="accent2">
                  <a:lumMod val="60000"/>
                  <a:alpha val="70000"/>
                </a:schemeClr>
              </a:solidFill>
              <a:ln>
                <a:noFill/>
              </a:ln>
              <a:effectLst/>
            </c:spPr>
          </c:dPt>
          <c:dPt>
            <c:idx val="8"/>
            <c:bubble3D val="0"/>
            <c:spPr>
              <a:solidFill>
                <a:schemeClr val="accent3">
                  <a:lumMod val="60000"/>
                  <a:alpha val="70000"/>
                </a:schemeClr>
              </a:solidFill>
              <a:ln>
                <a:noFill/>
              </a:ln>
              <a:effectLst/>
            </c:spPr>
          </c:dPt>
          <c:dPt>
            <c:idx val="9"/>
            <c:bubble3D val="0"/>
            <c:spPr>
              <a:solidFill>
                <a:schemeClr val="accent4">
                  <a:lumMod val="60000"/>
                  <a:alpha val="70000"/>
                </a:schemeClr>
              </a:solidFill>
              <a:ln>
                <a:noFill/>
              </a:ln>
              <a:effectLst/>
            </c:spPr>
          </c:dPt>
          <c:dPt>
            <c:idx val="10"/>
            <c:bubble3D val="0"/>
            <c:spPr>
              <a:solidFill>
                <a:schemeClr val="accent5">
                  <a:lumMod val="60000"/>
                  <a:alpha val="70000"/>
                </a:schemeClr>
              </a:solidFill>
              <a:ln>
                <a:noFill/>
              </a:ln>
              <a:effectLst/>
            </c:spPr>
          </c:dPt>
          <c:dPt>
            <c:idx val="11"/>
            <c:bubble3D val="0"/>
            <c:spPr>
              <a:solidFill>
                <a:schemeClr val="accent6">
                  <a:lumMod val="60000"/>
                  <a:alpha val="70000"/>
                </a:schemeClr>
              </a:solidFill>
              <a:ln>
                <a:noFill/>
              </a:ln>
              <a:effectLst/>
            </c:spPr>
          </c:dPt>
          <c:dPt>
            <c:idx val="12"/>
            <c:bubble3D val="0"/>
            <c:spPr>
              <a:solidFill>
                <a:schemeClr val="accent1">
                  <a:lumMod val="80000"/>
                  <a:lumOff val="20000"/>
                  <a:alpha val="70000"/>
                </a:schemeClr>
              </a:solidFill>
              <a:ln>
                <a:noFill/>
              </a:ln>
              <a:effectLst/>
            </c:spPr>
          </c:dPt>
          <c:dPt>
            <c:idx val="13"/>
            <c:bubble3D val="0"/>
            <c:spPr>
              <a:solidFill>
                <a:schemeClr val="accent2">
                  <a:lumMod val="80000"/>
                  <a:lumOff val="20000"/>
                  <a:alpha val="70000"/>
                </a:schemeClr>
              </a:solidFill>
              <a:ln>
                <a:noFill/>
              </a:ln>
              <a:effectLst/>
            </c:spPr>
          </c:dPt>
          <c:dPt>
            <c:idx val="14"/>
            <c:bubble3D val="0"/>
            <c:spPr>
              <a:solidFill>
                <a:schemeClr val="accent3">
                  <a:lumMod val="80000"/>
                  <a:lumOff val="20000"/>
                  <a:alpha val="70000"/>
                </a:schemeClr>
              </a:solidFill>
              <a:ln>
                <a:noFill/>
              </a:ln>
              <a:effectLst/>
            </c:spPr>
          </c:dPt>
          <c:dPt>
            <c:idx val="15"/>
            <c:bubble3D val="0"/>
            <c:spPr>
              <a:solidFill>
                <a:schemeClr val="accent4">
                  <a:lumMod val="80000"/>
                  <a:lumOff val="20000"/>
                  <a:alpha val="70000"/>
                </a:schemeClr>
              </a:solidFill>
              <a:ln>
                <a:noFill/>
              </a:ln>
              <a:effectLst/>
            </c:spPr>
          </c:dPt>
          <c:dPt>
            <c:idx val="16"/>
            <c:bubble3D val="0"/>
            <c:spPr>
              <a:solidFill>
                <a:schemeClr val="accent5">
                  <a:lumMod val="80000"/>
                  <a:lumOff val="20000"/>
                  <a:alpha val="70000"/>
                </a:schemeClr>
              </a:solidFill>
              <a:ln>
                <a:noFill/>
              </a:ln>
              <a:effectLst/>
            </c:spPr>
          </c:dPt>
          <c:dLbls>
            <c:dLbl>
              <c:idx val="0"/>
              <c:layout>
                <c:manualLayout>
                  <c:x val="0.0703093531831234"/>
                  <c:y val="0.020313566998815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00378829336326932"/>
                  <c:y val="0.05743873829930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245335160749957"/>
                  <c:y val="0.019133393724014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696841275781913"/>
                  <c:y val="0.0333923972158523"/>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manualLayout>
                      <c:w val="0.12932588474837"/>
                      <c:h val="0.0476834770822775"/>
                    </c:manualLayout>
                  </c15:layout>
                </c:ext>
              </c:extLst>
            </c:dLbl>
            <c:dLbl>
              <c:idx val="4"/>
              <c:layout>
                <c:manualLayout>
                  <c:x val="-0.0311182148117882"/>
                  <c:y val="0.0290028947514159"/>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0652466513986698"/>
                  <c:y val="-0.00109737561610921"/>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0374112848122346"/>
                  <c:y val="0.01804462415869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0248371897198857"/>
                  <c:y val="0.024582259076022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0.0870409287576254"/>
                  <c:y val="0.02699463452024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9"/>
              <c:layout>
                <c:manualLayout>
                  <c:x val="-0.073680721650408"/>
                  <c:y val="0.02826353564211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0"/>
              <c:layout>
                <c:manualLayout>
                  <c:x val="-0.0588034004281888"/>
                  <c:y val="-0.001076580029266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0.022532511186041"/>
                  <c:y val="-0.0160209509209579"/>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2"/>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3"/>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4"/>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5"/>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6"/>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showLeaderLines val="1"/>
            <c:extLst>
              <c:ext xmlns:c15="http://schemas.microsoft.com/office/drawing/2012/chart" uri="{CE6537A1-D6FC-4f65-9D91-7224C49458BB}">
                <c15:layout/>
                <c15:showLeaderLines val="1"/>
                <c15:leaderLines>
                  <c:spPr>
                    <a:ln w="28575" cap="rnd" cmpd="sng" algn="ctr">
                      <a:solidFill>
                        <a:schemeClr val="bg2"/>
                      </a:solidFill>
                      <a:prstDash val="solid"/>
                    </a:ln>
                    <a:effectLst>
                      <a:innerShdw blurRad="25400" dist="12700" dir="13500000">
                        <a:srgbClr val="000000">
                          <a:alpha val="45000"/>
                        </a:srgbClr>
                      </a:innerShdw>
                    </a:effectLst>
                  </c:spPr>
                </c15:leaderLines>
              </c:ext>
            </c:extLst>
          </c:dLbls>
          <c:cat>
            <c:strRef>
              <c:f>Лист1!$A$2:$A$18</c:f>
              <c:strCache>
                <c:ptCount val="17"/>
                <c:pt idx="0">
                  <c:v>Azərbaycan</c:v>
                </c:pt>
                <c:pt idx="1">
                  <c:v>Türkiyə</c:v>
                </c:pt>
                <c:pt idx="2">
                  <c:v>ABŞ</c:v>
                </c:pt>
                <c:pt idx="3">
                  <c:v>İspaniya</c:v>
                </c:pt>
                <c:pt idx="4">
                  <c:v>Almaniya</c:v>
                </c:pt>
                <c:pt idx="5">
                  <c:v>Canada</c:v>
                </c:pt>
                <c:pt idx="6">
                  <c:v>Hindistan</c:v>
                </c:pt>
                <c:pt idx="7">
                  <c:v>Yunanıstan</c:v>
                </c:pt>
                <c:pt idx="8">
                  <c:v>Ruminya</c:v>
                </c:pt>
                <c:pt idx="9">
                  <c:v>Mərakeş</c:v>
                </c:pt>
                <c:pt idx="10">
                  <c:v>Rusiya</c:v>
                </c:pt>
                <c:pt idx="11">
                  <c:v>Ukrayna</c:v>
                </c:pt>
                <c:pt idx="12">
                  <c:v>Qazaxıstan</c:v>
                </c:pt>
                <c:pt idx="13">
                  <c:v>Çexiya</c:v>
                </c:pt>
                <c:pt idx="14">
                  <c:v>Estoniya</c:v>
                </c:pt>
                <c:pt idx="15">
                  <c:v>İtaliya</c:v>
                </c:pt>
                <c:pt idx="16">
                  <c:v>İordaniya</c:v>
                </c:pt>
              </c:strCache>
            </c:strRef>
          </c:cat>
          <c:val>
            <c:numRef>
              <c:f>Лист1!$B$2:$B$18</c:f>
              <c:numCache>
                <c:formatCode>General</c:formatCode>
                <c:ptCount val="17"/>
                <c:pt idx="0">
                  <c:v>4</c:v>
                </c:pt>
                <c:pt idx="1">
                  <c:v>4</c:v>
                </c:pt>
                <c:pt idx="2">
                  <c:v>7</c:v>
                </c:pt>
                <c:pt idx="3">
                  <c:v>2</c:v>
                </c:pt>
                <c:pt idx="4">
                  <c:v>2</c:v>
                </c:pt>
                <c:pt idx="5">
                  <c:v>1</c:v>
                </c:pt>
                <c:pt idx="6">
                  <c:v>3</c:v>
                </c:pt>
                <c:pt idx="7">
                  <c:v>1</c:v>
                </c:pt>
                <c:pt idx="8">
                  <c:v>1</c:v>
                </c:pt>
                <c:pt idx="9">
                  <c:v>1</c:v>
                </c:pt>
                <c:pt idx="10">
                  <c:v>1</c:v>
                </c:pt>
                <c:pt idx="11">
                  <c:v>1</c:v>
                </c:pt>
                <c:pt idx="12">
                  <c:v>1</c:v>
                </c:pt>
                <c:pt idx="13">
                  <c:v>1</c:v>
                </c:pt>
                <c:pt idx="14">
                  <c:v>1</c:v>
                </c:pt>
                <c:pt idx="15">
                  <c:v>1</c:v>
                </c:pt>
                <c:pt idx="16">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uri="{0b15fc19-7d7d-44ad-8c2d-2c3a37ce22c3}">
        <chartProps xmlns="https://web.wps.cn/et/2018/main" chartId="{8a65299d-12fc-45fc-82dc-c785c18f22e4}"/>
      </c:ext>
    </c:extLst>
  </c:chart>
  <c:spPr>
    <a:noFill/>
    <a:ln>
      <a:noFill/>
    </a:ln>
    <a:effectLst/>
  </c:spPr>
  <c:txPr>
    <a:bodyPr/>
    <a:lstStyle/>
    <a:p>
      <a:pPr>
        <a:defRPr lang="en-US"/>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c:explosion val="0"/>
          <c:dPt>
            <c:idx val="0"/>
            <c:bubble3D val="0"/>
            <c:spPr>
              <a:solidFill>
                <a:schemeClr val="accent1">
                  <a:alpha val="70000"/>
                </a:schemeClr>
              </a:solidFill>
              <a:ln>
                <a:noFill/>
              </a:ln>
              <a:effectLst/>
            </c:spPr>
          </c:dPt>
          <c:dPt>
            <c:idx val="1"/>
            <c:bubble3D val="0"/>
            <c:spPr>
              <a:solidFill>
                <a:schemeClr val="accent2">
                  <a:alpha val="70000"/>
                </a:schemeClr>
              </a:solidFill>
              <a:ln>
                <a:noFill/>
              </a:ln>
              <a:effectLst/>
            </c:spPr>
          </c:dPt>
          <c:dPt>
            <c:idx val="2"/>
            <c:bubble3D val="0"/>
            <c:spPr>
              <a:solidFill>
                <a:schemeClr val="accent3">
                  <a:alpha val="70000"/>
                </a:schemeClr>
              </a:solidFill>
              <a:ln>
                <a:noFill/>
              </a:ln>
              <a:effectLst/>
            </c:spPr>
          </c:dPt>
          <c:dPt>
            <c:idx val="3"/>
            <c:bubble3D val="0"/>
            <c:spPr>
              <a:solidFill>
                <a:schemeClr val="accent4">
                  <a:alpha val="70000"/>
                </a:schemeClr>
              </a:solidFill>
              <a:ln>
                <a:noFill/>
              </a:ln>
              <a:effectLst/>
            </c:spPr>
          </c:dPt>
          <c:dPt>
            <c:idx val="4"/>
            <c:bubble3D val="0"/>
            <c:spPr>
              <a:solidFill>
                <a:schemeClr val="accent5">
                  <a:alpha val="70000"/>
                </a:schemeClr>
              </a:solidFill>
              <a:ln>
                <a:noFill/>
              </a:ln>
              <a:effectLst/>
            </c:spPr>
          </c:dPt>
          <c:dPt>
            <c:idx val="5"/>
            <c:bubble3D val="0"/>
            <c:spPr>
              <a:solidFill>
                <a:schemeClr val="accent6">
                  <a:alpha val="70000"/>
                </a:schemeClr>
              </a:solidFill>
              <a:ln>
                <a:noFill/>
              </a:ln>
              <a:effectLst/>
            </c:spPr>
          </c:dPt>
          <c:dPt>
            <c:idx val="6"/>
            <c:bubble3D val="0"/>
            <c:spPr>
              <a:solidFill>
                <a:schemeClr val="accent1">
                  <a:lumMod val="60000"/>
                  <a:alpha val="70000"/>
                </a:schemeClr>
              </a:solidFill>
              <a:ln>
                <a:noFill/>
              </a:ln>
              <a:effectLst/>
            </c:spPr>
          </c:dPt>
          <c:dPt>
            <c:idx val="7"/>
            <c:bubble3D val="0"/>
            <c:spPr>
              <a:solidFill>
                <a:schemeClr val="accent2">
                  <a:lumMod val="60000"/>
                  <a:alpha val="70000"/>
                </a:schemeClr>
              </a:solidFill>
              <a:ln>
                <a:noFill/>
              </a:ln>
              <a:effectLst/>
            </c:spPr>
          </c:dPt>
          <c:dPt>
            <c:idx val="8"/>
            <c:bubble3D val="0"/>
            <c:spPr>
              <a:solidFill>
                <a:schemeClr val="accent3">
                  <a:lumMod val="60000"/>
                  <a:alpha val="70000"/>
                </a:schemeClr>
              </a:solidFill>
              <a:ln>
                <a:noFill/>
              </a:ln>
              <a:effectLst/>
            </c:spPr>
          </c:dPt>
          <c:dPt>
            <c:idx val="9"/>
            <c:bubble3D val="0"/>
            <c:spPr>
              <a:solidFill>
                <a:schemeClr val="accent4">
                  <a:lumMod val="60000"/>
                  <a:alpha val="70000"/>
                </a:schemeClr>
              </a:solidFill>
              <a:ln>
                <a:noFill/>
              </a:ln>
              <a:effectLst/>
            </c:spPr>
          </c:dPt>
          <c:dPt>
            <c:idx val="10"/>
            <c:bubble3D val="0"/>
            <c:spPr>
              <a:solidFill>
                <a:schemeClr val="accent5">
                  <a:lumMod val="60000"/>
                  <a:alpha val="70000"/>
                </a:schemeClr>
              </a:solidFill>
              <a:ln>
                <a:noFill/>
              </a:ln>
              <a:effectLst/>
            </c:spPr>
          </c:dPt>
          <c:dPt>
            <c:idx val="11"/>
            <c:bubble3D val="0"/>
            <c:spPr>
              <a:solidFill>
                <a:schemeClr val="accent6">
                  <a:lumMod val="60000"/>
                  <a:alpha val="70000"/>
                </a:schemeClr>
              </a:solidFill>
              <a:ln>
                <a:noFill/>
              </a:ln>
              <a:effectLst/>
            </c:spPr>
          </c:dPt>
          <c:dLbls>
            <c:dLbl>
              <c:idx val="0"/>
              <c:layout>
                <c:manualLayout>
                  <c:x val="0.0703093531831234"/>
                  <c:y val="0.020313566998815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00378829336326932"/>
                  <c:y val="0.05743873829930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245335160749957"/>
                  <c:y val="0.019133393724014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284304584005919"/>
                  <c:y val="0.0117257798527398"/>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0.0463805214292318"/>
                  <c:y val="0.0395398694632198"/>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0194598776327936"/>
                  <c:y val="0.062235848837479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033050621232073"/>
                  <c:y val="0.0780447355584977"/>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0248371897198857"/>
                  <c:y val="0.024582259076022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0.0870409287576254"/>
                  <c:y val="0.02699463452024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9"/>
              <c:layout>
                <c:manualLayout>
                  <c:x val="-0.073680721650408"/>
                  <c:y val="0.02826353564211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0"/>
              <c:layout>
                <c:manualLayout>
                  <c:x val="-0.0588034004281888"/>
                  <c:y val="-0.001076580029266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0.022532511186041"/>
                  <c:y val="-0.0160209509209579"/>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showLeaderLines val="1"/>
            <c:extLst>
              <c:ext xmlns:c15="http://schemas.microsoft.com/office/drawing/2012/chart" uri="{CE6537A1-D6FC-4f65-9D91-7224C49458BB}">
                <c15:layout/>
                <c15:showLeaderLines val="1"/>
                <c15:leaderLines>
                  <c:spPr>
                    <a:ln w="28575" cap="rnd" cmpd="sng" algn="ctr">
                      <a:solidFill>
                        <a:schemeClr val="bg2"/>
                      </a:solidFill>
                      <a:prstDash val="solid"/>
                    </a:ln>
                    <a:effectLst>
                      <a:innerShdw blurRad="25400" dist="12700" dir="13500000">
                        <a:srgbClr val="000000">
                          <a:alpha val="45000"/>
                        </a:srgbClr>
                      </a:innerShdw>
                    </a:effectLst>
                  </c:spPr>
                </c15:leaderLines>
              </c:ext>
            </c:extLst>
          </c:dLbls>
          <c:cat>
            <c:strRef>
              <c:f>Лист1!$A$2:$A$13</c:f>
              <c:strCache>
                <c:ptCount val="12"/>
                <c:pt idx="0">
                  <c:v>Azərbaycan</c:v>
                </c:pt>
                <c:pt idx="1">
                  <c:v>Türkiyə</c:v>
                </c:pt>
                <c:pt idx="2">
                  <c:v>İtaliya</c:v>
                </c:pt>
                <c:pt idx="3">
                  <c:v>İspaniya</c:v>
                </c:pt>
                <c:pt idx="4">
                  <c:v>Malaziya</c:v>
                </c:pt>
                <c:pt idx="5">
                  <c:v>Rusiya</c:v>
                </c:pt>
                <c:pt idx="6">
                  <c:v>Pakistan</c:v>
                </c:pt>
                <c:pt idx="7">
                  <c:v>Özbəkistan</c:v>
                </c:pt>
                <c:pt idx="8">
                  <c:v>Çexiya</c:v>
                </c:pt>
                <c:pt idx="9">
                  <c:v>Belarus</c:v>
                </c:pt>
                <c:pt idx="10">
                  <c:v>Birləşmiş Krallıq</c:v>
                </c:pt>
                <c:pt idx="11">
                  <c:v>Çili</c:v>
                </c:pt>
              </c:strCache>
            </c:strRef>
          </c:cat>
          <c:val>
            <c:numRef>
              <c:f>Лист1!$B$2:$B$13</c:f>
              <c:numCache>
                <c:formatCode>General</c:formatCode>
                <c:ptCount val="12"/>
                <c:pt idx="0">
                  <c:v>5</c:v>
                </c:pt>
                <c:pt idx="1">
                  <c:v>7</c:v>
                </c:pt>
                <c:pt idx="2">
                  <c:v>1</c:v>
                </c:pt>
                <c:pt idx="3">
                  <c:v>3</c:v>
                </c:pt>
                <c:pt idx="4">
                  <c:v>1</c:v>
                </c:pt>
                <c:pt idx="5">
                  <c:v>3</c:v>
                </c:pt>
                <c:pt idx="6">
                  <c:v>1</c:v>
                </c:pt>
                <c:pt idx="7">
                  <c:v>1</c:v>
                </c:pt>
                <c:pt idx="8">
                  <c:v>1</c:v>
                </c:pt>
                <c:pt idx="9">
                  <c:v>1</c:v>
                </c:pt>
                <c:pt idx="10">
                  <c:v>1</c:v>
                </c:pt>
                <c:pt idx="11">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uri="{0b15fc19-7d7d-44ad-8c2d-2c3a37ce22c3}">
        <chartProps xmlns="https://web.wps.cn/et/2018/main" chartId="{0214c3a7-115c-4135-bbde-fbca5dfc125a}"/>
      </c:ext>
    </c:extLst>
  </c:chart>
  <c:spPr>
    <a:noFill/>
    <a:ln>
      <a:noFill/>
    </a:ln>
    <a:effectLst/>
  </c:spPr>
  <c:txPr>
    <a:bodyPr/>
    <a:lstStyle/>
    <a:p>
      <a:pPr>
        <a:defRPr lang="en-US"/>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5"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5"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0.54916</cdr:x>
      <cdr:y>0.11926</cdr:y>
    </cdr:from>
    <cdr:to>
      <cdr:x>0.58548</cdr:x>
      <cdr:y>0.18604</cdr:y>
    </cdr:to>
    <cdr:sp>
      <cdr:nvSpPr>
        <cdr:cNvPr id="2" name="Rectangles 1"/>
        <cdr:cNvSpPr/>
      </cdr:nvSpPr>
      <cdr:spPr xmlns:a="http://schemas.openxmlformats.org/drawingml/2006/main">
        <a:xfrm xmlns:a="http://schemas.openxmlformats.org/drawingml/2006/main">
          <a:off x="3198763" y="454366"/>
          <a:ext cx="211541" cy="254465"/>
        </a:xfrm>
        <a:prstGeom xmlns:a="http://schemas.openxmlformats.org/drawingml/2006/main" prst="rect">
          <a:avLst/>
        </a:prstGeom>
      </cdr:spPr>
      <cdr:txBody xmlns:a="http://schemas.openxmlformats.org/drawingml/2006/main">
        <a:bodyPr vertOverflow="clip" wrap="square" rtlCol="0"/>
        <a:lstStyle/>
        <a:p>
          <a:r>
            <a:rPr lang="az-Latn-AZ" b="1" dirty="0">
              <a:solidFill>
                <a:schemeClr val="tx1"/>
              </a:solidFill>
            </a:rPr>
            <a:t>4</a:t>
          </a:r>
          <a:endParaRPr lang="en-US" sz="1100" b="1" dirty="0">
            <a:solidFill>
              <a:schemeClr val="tx1"/>
            </a:solidFill>
          </a:endParaRPr>
        </a:p>
      </cdr:txBody>
    </cdr:sp>
  </cdr:relSizeAnchor>
  <cdr:relSizeAnchor xmlns:cdr="http://schemas.openxmlformats.org/drawingml/2006/chartDrawing">
    <cdr:from>
      <cdr:x>0.69091</cdr:x>
      <cdr:y>0.32396</cdr:y>
    </cdr:from>
    <cdr:to>
      <cdr:x>0.73075</cdr:x>
      <cdr:y>0.3759</cdr:y>
    </cdr:to>
    <cdr:sp>
      <cdr:nvSpPr>
        <cdr:cNvPr id="3" name="Rectangles 2"/>
        <cdr:cNvSpPr/>
      </cdr:nvSpPr>
      <cdr:spPr xmlns:a="http://schemas.openxmlformats.org/drawingml/2006/main">
        <a:xfrm xmlns:a="http://schemas.openxmlformats.org/drawingml/2006/main">
          <a:off x="4024453" y="1234269"/>
          <a:ext cx="232012" cy="197893"/>
        </a:xfrm>
        <a:prstGeom xmlns:a="http://schemas.openxmlformats.org/drawingml/2006/main" prst="rect">
          <a:avLst/>
        </a:prstGeom>
      </cdr:spPr>
      <cdr:txBody xmlns:a="http://schemas.openxmlformats.org/drawingml/2006/main">
        <a:bodyPr vertOverflow="clip" wrap="square" rtlCol="0"/>
        <a:lstStyle/>
        <a:p>
          <a:r>
            <a:rPr lang="az-Latn-AZ" b="1" dirty="0">
              <a:solidFill>
                <a:schemeClr val="tx1"/>
              </a:solidFill>
            </a:rPr>
            <a:t>4</a:t>
          </a:r>
          <a:endParaRPr lang="en-US" sz="1100" b="1" dirty="0">
            <a:solidFill>
              <a:schemeClr val="tx1"/>
            </a:solidFill>
          </a:endParaRPr>
        </a:p>
      </cdr:txBody>
    </cdr:sp>
  </cdr:relSizeAnchor>
  <cdr:relSizeAnchor xmlns:cdr="http://schemas.openxmlformats.org/drawingml/2006/chartDrawing">
    <cdr:from>
      <cdr:x>0.66397</cdr:x>
      <cdr:y>0.66246</cdr:y>
    </cdr:from>
    <cdr:to>
      <cdr:x>0.71317</cdr:x>
      <cdr:y>0.72883</cdr:y>
    </cdr:to>
    <cdr:sp>
      <cdr:nvSpPr>
        <cdr:cNvPr id="4" name="Rectangles 3"/>
        <cdr:cNvSpPr/>
      </cdr:nvSpPr>
      <cdr:spPr xmlns:a="http://schemas.openxmlformats.org/drawingml/2006/main">
        <a:xfrm xmlns:a="http://schemas.openxmlformats.org/drawingml/2006/main">
          <a:off x="3867504" y="2523983"/>
          <a:ext cx="286603" cy="252856"/>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7</a:t>
          </a:r>
          <a:endParaRPr lang="en-US" sz="1100" b="1" dirty="0">
            <a:solidFill>
              <a:schemeClr val="tx1"/>
            </a:solidFill>
          </a:endParaRPr>
        </a:p>
      </cdr:txBody>
    </cdr:sp>
  </cdr:relSizeAnchor>
  <cdr:relSizeAnchor xmlns:cdr="http://schemas.openxmlformats.org/drawingml/2006/chartDrawing">
    <cdr:from>
      <cdr:x>0.49527</cdr:x>
      <cdr:y>0.80396</cdr:y>
    </cdr:from>
    <cdr:to>
      <cdr:x>0.5433</cdr:x>
      <cdr:y>0.86127</cdr:y>
    </cdr:to>
    <cdr:sp>
      <cdr:nvSpPr>
        <cdr:cNvPr id="5" name="Rectangles 4"/>
        <cdr:cNvSpPr/>
      </cdr:nvSpPr>
      <cdr:spPr xmlns:a="http://schemas.openxmlformats.org/drawingml/2006/main">
        <a:xfrm xmlns:a="http://schemas.openxmlformats.org/drawingml/2006/main">
          <a:off x="2884865" y="3063069"/>
          <a:ext cx="279779" cy="21836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2</a:t>
          </a:r>
          <a:endParaRPr lang="en-US" sz="1100" b="1" dirty="0">
            <a:solidFill>
              <a:schemeClr val="tx1"/>
            </a:solidFill>
          </a:endParaRPr>
        </a:p>
      </cdr:txBody>
    </cdr:sp>
  </cdr:relSizeAnchor>
  <cdr:relSizeAnchor xmlns:cdr="http://schemas.openxmlformats.org/drawingml/2006/chartDrawing">
    <cdr:from>
      <cdr:x>0.41561</cdr:x>
      <cdr:y>0.78604</cdr:y>
    </cdr:from>
    <cdr:to>
      <cdr:x>0.45427</cdr:x>
      <cdr:y>0.85052</cdr:y>
    </cdr:to>
    <cdr:sp>
      <cdr:nvSpPr>
        <cdr:cNvPr id="6" name="Rectangles 5"/>
        <cdr:cNvSpPr/>
      </cdr:nvSpPr>
      <cdr:spPr xmlns:a="http://schemas.openxmlformats.org/drawingml/2006/main">
        <a:xfrm xmlns:a="http://schemas.openxmlformats.org/drawingml/2006/main">
          <a:off x="2420841" y="2994830"/>
          <a:ext cx="225188" cy="24565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2</a:t>
          </a:r>
          <a:endParaRPr lang="en-US" sz="1100" b="1" dirty="0">
            <a:solidFill>
              <a:schemeClr val="tx1"/>
            </a:solidFill>
          </a:endParaRPr>
        </a:p>
      </cdr:txBody>
    </cdr:sp>
  </cdr:relSizeAnchor>
  <cdr:relSizeAnchor xmlns:cdr="http://schemas.openxmlformats.org/drawingml/2006/chartDrawing">
    <cdr:from>
      <cdr:x>0.35352</cdr:x>
      <cdr:y>0.77351</cdr:y>
    </cdr:from>
    <cdr:to>
      <cdr:x>0.39101</cdr:x>
      <cdr:y>0.82545</cdr:y>
    </cdr:to>
    <cdr:sp>
      <cdr:nvSpPr>
        <cdr:cNvPr id="7" name="Rectangles 6"/>
        <cdr:cNvSpPr/>
      </cdr:nvSpPr>
      <cdr:spPr xmlns:a="http://schemas.openxmlformats.org/drawingml/2006/main">
        <a:xfrm xmlns:a="http://schemas.openxmlformats.org/drawingml/2006/main">
          <a:off x="2059175" y="2947062"/>
          <a:ext cx="218364" cy="197893"/>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0.29377</cdr:x>
      <cdr:y>0.65351</cdr:y>
    </cdr:from>
    <cdr:to>
      <cdr:x>0.33243</cdr:x>
      <cdr:y>0.70903</cdr:y>
    </cdr:to>
    <cdr:sp>
      <cdr:nvSpPr>
        <cdr:cNvPr id="8" name="Rectangles 7"/>
        <cdr:cNvSpPr/>
      </cdr:nvSpPr>
      <cdr:spPr xmlns:a="http://schemas.openxmlformats.org/drawingml/2006/main">
        <a:xfrm xmlns:a="http://schemas.openxmlformats.org/drawingml/2006/main">
          <a:off x="1711157" y="2489863"/>
          <a:ext cx="225188" cy="211541"/>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3</a:t>
          </a:r>
          <a:endParaRPr lang="en-US" sz="1100" b="1" dirty="0">
            <a:solidFill>
              <a:schemeClr val="tx1"/>
            </a:solidFill>
          </a:endParaRPr>
        </a:p>
      </cdr:txBody>
    </cdr:sp>
  </cdr:relSizeAnchor>
  <cdr:relSizeAnchor xmlns:cdr="http://schemas.openxmlformats.org/drawingml/2006/chartDrawing">
    <cdr:from>
      <cdr:x>0.25628</cdr:x>
      <cdr:y>0.55321</cdr:y>
    </cdr:from>
    <cdr:to>
      <cdr:x>0.29611</cdr:x>
      <cdr:y>0.61062</cdr:y>
    </cdr:to>
    <cdr:sp>
      <cdr:nvSpPr>
        <cdr:cNvPr id="9" name="Rectangles 8"/>
        <cdr:cNvSpPr/>
      </cdr:nvSpPr>
      <cdr:spPr xmlns:a="http://schemas.openxmlformats.org/drawingml/2006/main">
        <a:xfrm xmlns:a="http://schemas.openxmlformats.org/drawingml/2006/main">
          <a:off x="1492793" y="2107726"/>
          <a:ext cx="232012" cy="21875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0.24457</cdr:x>
      <cdr:y>0.49231</cdr:y>
    </cdr:from>
    <cdr:to>
      <cdr:x>0.2844</cdr:x>
      <cdr:y>0.55142</cdr:y>
    </cdr:to>
    <cdr:sp>
      <cdr:nvSpPr>
        <cdr:cNvPr id="10" name="Rectangles 9"/>
        <cdr:cNvSpPr/>
      </cdr:nvSpPr>
      <cdr:spPr xmlns:a="http://schemas.openxmlformats.org/drawingml/2006/main">
        <a:xfrm xmlns:a="http://schemas.openxmlformats.org/drawingml/2006/main">
          <a:off x="1424554" y="1875714"/>
          <a:ext cx="232012" cy="225188"/>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0.24808</cdr:x>
      <cdr:y>0.41888</cdr:y>
    </cdr:from>
    <cdr:to>
      <cdr:x>0.27737</cdr:x>
      <cdr:y>0.47619</cdr:y>
    </cdr:to>
    <cdr:sp>
      <cdr:nvSpPr>
        <cdr:cNvPr id="11" name="Rectangles 10"/>
        <cdr:cNvSpPr/>
      </cdr:nvSpPr>
      <cdr:spPr xmlns:a="http://schemas.openxmlformats.org/drawingml/2006/main">
        <a:xfrm xmlns:a="http://schemas.openxmlformats.org/drawingml/2006/main">
          <a:off x="1445026" y="1595935"/>
          <a:ext cx="170598" cy="21836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0.24925</cdr:x>
      <cdr:y>0.34903</cdr:y>
    </cdr:from>
    <cdr:to>
      <cdr:x>0.28088</cdr:x>
      <cdr:y>0.40634</cdr:y>
    </cdr:to>
    <cdr:sp>
      <cdr:nvSpPr>
        <cdr:cNvPr id="12" name="Rectangles 11"/>
        <cdr:cNvSpPr/>
      </cdr:nvSpPr>
      <cdr:spPr xmlns:a="http://schemas.openxmlformats.org/drawingml/2006/main">
        <a:xfrm xmlns:a="http://schemas.openxmlformats.org/drawingml/2006/main">
          <a:off x="1451850" y="1329804"/>
          <a:ext cx="184245" cy="21836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0.26683</cdr:x>
      <cdr:y>0.28993</cdr:y>
    </cdr:from>
    <cdr:to>
      <cdr:x>0.30197</cdr:x>
      <cdr:y>0.34366</cdr:y>
    </cdr:to>
    <cdr:sp>
      <cdr:nvSpPr>
        <cdr:cNvPr id="13" name="Rectangles 12"/>
        <cdr:cNvSpPr/>
      </cdr:nvSpPr>
      <cdr:spPr xmlns:a="http://schemas.openxmlformats.org/drawingml/2006/main">
        <a:xfrm xmlns:a="http://schemas.openxmlformats.org/drawingml/2006/main">
          <a:off x="1554209" y="1104616"/>
          <a:ext cx="204716" cy="204716"/>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0.30431</cdr:x>
      <cdr:y>0.22545</cdr:y>
    </cdr:from>
    <cdr:to>
      <cdr:x>0.32892</cdr:x>
      <cdr:y>0.29888</cdr:y>
    </cdr:to>
    <cdr:sp>
      <cdr:nvSpPr>
        <cdr:cNvPr id="14" name="Rectangles 13"/>
        <cdr:cNvSpPr/>
      </cdr:nvSpPr>
      <cdr:spPr xmlns:a="http://schemas.openxmlformats.org/drawingml/2006/main">
        <a:xfrm xmlns:a="http://schemas.openxmlformats.org/drawingml/2006/main">
          <a:off x="1772573" y="858956"/>
          <a:ext cx="143301" cy="27977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0.33126</cdr:x>
      <cdr:y>0.17709</cdr:y>
    </cdr:from>
    <cdr:to>
      <cdr:x>0.37109</cdr:x>
      <cdr:y>0.23619</cdr:y>
    </cdr:to>
    <cdr:sp>
      <cdr:nvSpPr>
        <cdr:cNvPr id="15" name="Rectangles 14"/>
        <cdr:cNvSpPr/>
      </cdr:nvSpPr>
      <cdr:spPr xmlns:a="http://schemas.openxmlformats.org/drawingml/2006/main">
        <a:xfrm xmlns:a="http://schemas.openxmlformats.org/drawingml/2006/main">
          <a:off x="1929521" y="674712"/>
          <a:ext cx="232012" cy="225188"/>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0.37109</cdr:x>
      <cdr:y>0.135</cdr:y>
    </cdr:from>
    <cdr:to>
      <cdr:x>0.40038</cdr:x>
      <cdr:y>0.20037</cdr:y>
    </cdr:to>
    <cdr:sp>
      <cdr:nvSpPr>
        <cdr:cNvPr id="16" name="Rectangles 15"/>
        <cdr:cNvSpPr/>
      </cdr:nvSpPr>
      <cdr:spPr xmlns:a="http://schemas.openxmlformats.org/drawingml/2006/main">
        <a:xfrm xmlns:a="http://schemas.openxmlformats.org/drawingml/2006/main">
          <a:off x="2161533" y="514351"/>
          <a:ext cx="170597" cy="249072"/>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0.41209</cdr:x>
      <cdr:y>0.11926</cdr:y>
    </cdr:from>
    <cdr:to>
      <cdr:x>0.44841</cdr:x>
      <cdr:y>0.18784</cdr:y>
    </cdr:to>
    <cdr:sp>
      <cdr:nvSpPr>
        <cdr:cNvPr id="17" name="Rectangles 16"/>
        <cdr:cNvSpPr/>
      </cdr:nvSpPr>
      <cdr:spPr xmlns:a="http://schemas.openxmlformats.org/drawingml/2006/main">
        <a:xfrm xmlns:a="http://schemas.openxmlformats.org/drawingml/2006/main">
          <a:off x="2400370" y="454366"/>
          <a:ext cx="211540" cy="261288"/>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0.46364</cdr:x>
      <cdr:y>0.10187</cdr:y>
    </cdr:from>
    <cdr:to>
      <cdr:x>0.48824</cdr:x>
      <cdr:y>0.15918</cdr:y>
    </cdr:to>
    <cdr:sp>
      <cdr:nvSpPr>
        <cdr:cNvPr id="18" name="Rectangles 17"/>
        <cdr:cNvSpPr/>
      </cdr:nvSpPr>
      <cdr:spPr xmlns:a="http://schemas.openxmlformats.org/drawingml/2006/main">
        <a:xfrm xmlns:a="http://schemas.openxmlformats.org/drawingml/2006/main">
          <a:off x="2700620" y="388108"/>
          <a:ext cx="143301" cy="21836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0.43779</cdr:x>
      <cdr:y>0.12276</cdr:y>
    </cdr:from>
    <cdr:to>
      <cdr:x>0.49591</cdr:x>
      <cdr:y>0.17228</cdr:y>
    </cdr:to>
    <cdr:sp>
      <cdr:nvSpPr>
        <cdr:cNvPr id="2" name="Rectangles 1"/>
        <cdr:cNvSpPr/>
      </cdr:nvSpPr>
      <cdr:spPr xmlns:a="http://schemas.openxmlformats.org/drawingml/2006/main">
        <a:xfrm xmlns:a="http://schemas.openxmlformats.org/drawingml/2006/main">
          <a:off x="2364613" y="507466"/>
          <a:ext cx="313899" cy="204717"/>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0.38473</cdr:x>
      <cdr:y>0.13046</cdr:y>
    </cdr:from>
    <cdr:to>
      <cdr:x>0.42137</cdr:x>
      <cdr:y>0.19374</cdr:y>
    </cdr:to>
    <cdr:sp>
      <cdr:nvSpPr>
        <cdr:cNvPr id="3" name="Rectangles 2"/>
        <cdr:cNvSpPr/>
      </cdr:nvSpPr>
      <cdr:spPr xmlns:a="http://schemas.openxmlformats.org/drawingml/2006/main">
        <a:xfrm xmlns:a="http://schemas.openxmlformats.org/drawingml/2006/main">
          <a:off x="2078011" y="539283"/>
          <a:ext cx="197898" cy="261610"/>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0.32661</cdr:x>
      <cdr:y>0.17228</cdr:y>
    </cdr:from>
    <cdr:to>
      <cdr:x>0.37083</cdr:x>
      <cdr:y>0.23557</cdr:y>
    </cdr:to>
    <cdr:sp>
      <cdr:nvSpPr>
        <cdr:cNvPr id="4" name="Rectangles 3"/>
        <cdr:cNvSpPr/>
      </cdr:nvSpPr>
      <cdr:spPr xmlns:a="http://schemas.openxmlformats.org/drawingml/2006/main">
        <a:xfrm xmlns:a="http://schemas.openxmlformats.org/drawingml/2006/main">
          <a:off x="1764112" y="712184"/>
          <a:ext cx="238836" cy="26160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0.27481</cdr:x>
      <cdr:y>0.23557</cdr:y>
    </cdr:from>
    <cdr:to>
      <cdr:x>0.31903</cdr:x>
      <cdr:y>0.29885</cdr:y>
    </cdr:to>
    <cdr:sp>
      <cdr:nvSpPr>
        <cdr:cNvPr id="5" name="Rectangles 4"/>
        <cdr:cNvSpPr/>
      </cdr:nvSpPr>
      <cdr:spPr xmlns:a="http://schemas.openxmlformats.org/drawingml/2006/main">
        <a:xfrm xmlns:a="http://schemas.openxmlformats.org/drawingml/2006/main">
          <a:off x="1484333" y="973793"/>
          <a:ext cx="238836" cy="261610"/>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0.24197</cdr:x>
      <cdr:y>0.30929</cdr:y>
    </cdr:from>
    <cdr:to>
      <cdr:x>0.27987</cdr:x>
      <cdr:y>0.36707</cdr:y>
    </cdr:to>
    <cdr:sp>
      <cdr:nvSpPr>
        <cdr:cNvPr id="6" name="Rectangles 5"/>
        <cdr:cNvSpPr/>
      </cdr:nvSpPr>
      <cdr:spPr xmlns:a="http://schemas.openxmlformats.org/drawingml/2006/main">
        <a:xfrm xmlns:a="http://schemas.openxmlformats.org/drawingml/2006/main">
          <a:off x="1306913" y="1278564"/>
          <a:ext cx="204716" cy="23883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0.22301</cdr:x>
      <cdr:y>0.39804</cdr:y>
    </cdr:from>
    <cdr:to>
      <cdr:x>0.2546</cdr:x>
      <cdr:y>0.45125</cdr:y>
    </cdr:to>
    <cdr:sp>
      <cdr:nvSpPr>
        <cdr:cNvPr id="7" name="Rectangles 6"/>
        <cdr:cNvSpPr/>
      </cdr:nvSpPr>
      <cdr:spPr xmlns:a="http://schemas.openxmlformats.org/drawingml/2006/main">
        <a:xfrm xmlns:a="http://schemas.openxmlformats.org/drawingml/2006/main">
          <a:off x="1204553" y="1645443"/>
          <a:ext cx="170597" cy="21997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0.22428</cdr:x>
      <cdr:y>0.54865</cdr:y>
    </cdr:from>
    <cdr:to>
      <cdr:x>0.26723</cdr:x>
      <cdr:y>0.60196</cdr:y>
    </cdr:to>
    <cdr:sp>
      <cdr:nvSpPr>
        <cdr:cNvPr id="8" name="Rectangles 7"/>
        <cdr:cNvSpPr/>
      </cdr:nvSpPr>
      <cdr:spPr xmlns:a="http://schemas.openxmlformats.org/drawingml/2006/main">
        <a:xfrm xmlns:a="http://schemas.openxmlformats.org/drawingml/2006/main">
          <a:off x="1211377" y="2268027"/>
          <a:ext cx="232012" cy="22037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3</a:t>
          </a:r>
          <a:endParaRPr lang="en-US" sz="1100" b="1" dirty="0">
            <a:solidFill>
              <a:schemeClr val="tx1"/>
            </a:solidFill>
          </a:endParaRPr>
        </a:p>
      </cdr:txBody>
    </cdr:sp>
  </cdr:relSizeAnchor>
  <cdr:relSizeAnchor xmlns:cdr="http://schemas.openxmlformats.org/drawingml/2006/chartDrawing">
    <cdr:from>
      <cdr:x>0.27102</cdr:x>
      <cdr:y>0.71207</cdr:y>
    </cdr:from>
    <cdr:to>
      <cdr:x>0.31903</cdr:x>
      <cdr:y>0.76985</cdr:y>
    </cdr:to>
    <cdr:sp>
      <cdr:nvSpPr>
        <cdr:cNvPr id="9" name="Rectangles 8"/>
        <cdr:cNvSpPr/>
      </cdr:nvSpPr>
      <cdr:spPr xmlns:a="http://schemas.openxmlformats.org/drawingml/2006/main">
        <a:xfrm xmlns:a="http://schemas.openxmlformats.org/drawingml/2006/main">
          <a:off x="1463861" y="2943592"/>
          <a:ext cx="259307" cy="23883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0.37336</cdr:x>
      <cdr:y>0.79461</cdr:y>
    </cdr:from>
    <cdr:to>
      <cdr:x>0.43147</cdr:x>
      <cdr:y>0.84578</cdr:y>
    </cdr:to>
    <cdr:sp>
      <cdr:nvSpPr>
        <cdr:cNvPr id="10" name="Rectangles 9"/>
        <cdr:cNvSpPr/>
      </cdr:nvSpPr>
      <cdr:spPr xmlns:a="http://schemas.openxmlformats.org/drawingml/2006/main">
        <a:xfrm xmlns:a="http://schemas.openxmlformats.org/drawingml/2006/main">
          <a:off x="2016595" y="3284786"/>
          <a:ext cx="313899" cy="211540"/>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3</a:t>
          </a:r>
          <a:endParaRPr lang="en-US" sz="1100" b="1" dirty="0">
            <a:solidFill>
              <a:schemeClr val="tx1"/>
            </a:solidFill>
          </a:endParaRPr>
        </a:p>
      </cdr:txBody>
    </cdr:sp>
  </cdr:relSizeAnchor>
  <cdr:relSizeAnchor xmlns:cdr="http://schemas.openxmlformats.org/drawingml/2006/chartDrawing">
    <cdr:from>
      <cdr:x>0.50728</cdr:x>
      <cdr:y>0.82102</cdr:y>
    </cdr:from>
    <cdr:to>
      <cdr:x>0.55908</cdr:x>
      <cdr:y>0.8821</cdr:y>
    </cdr:to>
    <cdr:sp>
      <cdr:nvSpPr>
        <cdr:cNvPr id="11" name="Rectangles 10"/>
        <cdr:cNvSpPr/>
      </cdr:nvSpPr>
      <cdr:spPr xmlns:a="http://schemas.openxmlformats.org/drawingml/2006/main">
        <a:xfrm xmlns:a="http://schemas.openxmlformats.org/drawingml/2006/main">
          <a:off x="2739927" y="3393967"/>
          <a:ext cx="279779" cy="252483"/>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0.71195</cdr:x>
      <cdr:y>0.60196</cdr:y>
    </cdr:from>
    <cdr:to>
      <cdr:x>0.77133</cdr:x>
      <cdr:y>0.65925</cdr:y>
    </cdr:to>
    <cdr:sp>
      <cdr:nvSpPr>
        <cdr:cNvPr id="12" name="Rectangles 11"/>
        <cdr:cNvSpPr/>
      </cdr:nvSpPr>
      <cdr:spPr xmlns:a="http://schemas.openxmlformats.org/drawingml/2006/main">
        <a:xfrm xmlns:a="http://schemas.openxmlformats.org/drawingml/2006/main">
          <a:off x="3845395" y="2488406"/>
          <a:ext cx="320723" cy="236821"/>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7</a:t>
          </a:r>
          <a:endParaRPr lang="en-US" sz="1100" b="1" dirty="0">
            <a:solidFill>
              <a:schemeClr val="tx1"/>
            </a:solidFill>
          </a:endParaRPr>
        </a:p>
      </cdr:txBody>
    </cdr:sp>
  </cdr:relSizeAnchor>
</c:userShape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5"/>
    </inkml:context>
    <inkml:brush xml:id="br0">
      <inkml:brushProperty name="width" value="0.035" units="cm"/>
      <inkml:brushProperty name="height" value="0.035" units="cm"/>
      <inkml:brushProperty name="color" value="#849398"/>
    </inkml:brush>
  </inkml:definitions>
  <inkml:trace contextRef="#ctx0" brushRef="#br0">1.000 1.000 24575,'0.000'0.000'0</inkml:trace>
</inkml:ink>
</file>

<file path=ppt/ink/ink1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3"/>
    </inkml:context>
    <inkml:brush xml:id="br0">
      <inkml:brushProperty name="width" value="0.035" units="cm"/>
      <inkml:brushProperty name="height" value="0.035" units="cm"/>
      <inkml:brushProperty name="color" value="#009051"/>
    </inkml:brush>
  </inkml:definitions>
  <inkml:trace contextRef="#ctx0" brushRef="#br0">0.000 0.000 24575,'0.000'7.000'0,"0.000"9.000"0,0.000 14.000 0,0.000 15.000 0,0.000 5.000 0,0.000-7.000 0,0.000-13.000 0,0.000-17.000 0,0.000-6.000 0</inkml:trace>
</inkml:ink>
</file>

<file path=ppt/ink/ink1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44"/>
    </inkml:context>
    <inkml:brush xml:id="br0">
      <inkml:brushProperty name="width" value="0.035" units="cm"/>
      <inkml:brushProperty name="height" value="0.035" units="cm"/>
      <inkml:brushProperty name="color" value="#009051"/>
    </inkml:brush>
  </inkml:definitions>
  <inkml:trace contextRef="#ctx0" brushRef="#br0">1.000 0.000 24575,'2.000'2.000'0,"0.000"0.000"0</inkml:trace>
</inkml:ink>
</file>

<file path=ppt/ink/ink1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4"/>
    </inkml:context>
    <inkml:brush xml:id="br0">
      <inkml:brushProperty name="width" value="0.035" units="cm"/>
      <inkml:brushProperty name="height" value="0.035" units="cm"/>
      <inkml:brushProperty name="color" value="#009051"/>
    </inkml:brush>
  </inkml:definitions>
  <inkml:trace contextRef="#ctx0" brushRef="#br0">0.000 0.000 24575,'0.000'2.000'0,"0.000"0.000"0</inkml:trace>
</inkml:ink>
</file>

<file path=ppt/ink/ink1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8"/>
    </inkml:context>
    <inkml:brush xml:id="br0">
      <inkml:brushProperty name="width" value="0.035" units="cm"/>
      <inkml:brushProperty name="height" value="0.035" units="cm"/>
      <inkml:brushProperty name="color" value="#009051"/>
    </inkml:brush>
  </inkml:definitions>
  <inkml:trace contextRef="#ctx0" brushRef="#br0">0.000 1.000 24575,'5.000'2.000'0,"-1.000"0.000"0</inkml:trace>
</inkml:ink>
</file>

<file path=ppt/ink/ink1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1.000 0.000 20686,'2.000'0.000'0,"0.000"0.000"0</inkml:trace>
</inkml:ink>
</file>

<file path=ppt/ink/ink1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0.000 5.000 24575,'14.000'-2.000'0,"-3.000"0.000"0</inkml:trace>
</inkml:ink>
</file>

<file path=ppt/ink/ink1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3"/>
    </inkml:context>
    <inkml:brush xml:id="br0">
      <inkml:brushProperty name="width" value="0.035" units="cm"/>
      <inkml:brushProperty name="height" value="0.035" units="cm"/>
      <inkml:brushProperty name="color" value="#009051"/>
    </inkml:brush>
  </inkml:definitions>
  <inkml:trace contextRef="#ctx0" brushRef="#br0">4.000 1.000 24575,'-2.000'0.000'0,"1.000"0.000"0</inkml:trace>
</inkml:ink>
</file>

<file path=ppt/ink/ink1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7"/>
    </inkml:context>
    <inkml:brush xml:id="br0">
      <inkml:brushProperty name="width" value="0.035" units="cm"/>
      <inkml:brushProperty name="height" value="0.035" units="cm"/>
      <inkml:brushProperty name="color" value="#009051"/>
    </inkml:brush>
  </inkml:definitions>
  <inkml:trace contextRef="#ctx0" brushRef="#br0">0.000 0.000 24575,'3.000'3.000'0,"-2.000"-2.000"0</inkml:trace>
</inkml:ink>
</file>

<file path=ppt/ink/ink1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5"/>
    </inkml:context>
    <inkml:brush xml:id="br0">
      <inkml:brushProperty name="width" value="0.035" units="cm"/>
      <inkml:brushProperty name="height" value="0.035" units="cm"/>
      <inkml:brushProperty name="color" value="#849398"/>
    </inkml:brush>
  </inkml:definitions>
  <inkml:trace contextRef="#ctx0" brushRef="#br0">1.000 1.000 24575,'0.000'0.000'0</inkml:trace>
</inkml:ink>
</file>

<file path=ppt/ink/ink1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6"/>
    </inkml:context>
    <inkml:brush xml:id="br0">
      <inkml:brushProperty name="width" value="0.035" units="cm"/>
      <inkml:brushProperty name="height" value="0.035" units="cm"/>
      <inkml:brushProperty name="color" value="#849398"/>
    </inkml:brush>
  </inkml:definitions>
  <inkml:trace contextRef="#ctx0" brushRef="#br0">1.000 0.000 24575,'0.000'0.000'0</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6"/>
    </inkml:context>
    <inkml:brush xml:id="br0">
      <inkml:brushProperty name="width" value="0.035" units="cm"/>
      <inkml:brushProperty name="height" value="0.035" units="cm"/>
      <inkml:brushProperty name="color" value="#849398"/>
    </inkml:brush>
  </inkml:definitions>
  <inkml:trace contextRef="#ctx0" brushRef="#br0">1.000 0.000 24575,'0.000'0.000'0</inkml:trace>
</inkml:ink>
</file>

<file path=ppt/ink/ink2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7"/>
    </inkml:context>
    <inkml:brush xml:id="br0">
      <inkml:brushProperty name="width" value="0.035" units="cm"/>
      <inkml:brushProperty name="height" value="0.035" units="cm"/>
      <inkml:brushProperty name="color" value="#849398"/>
    </inkml:brush>
  </inkml:definitions>
  <inkml:trace contextRef="#ctx0" brushRef="#br0">0.000 0.000 24575,'0.000'0.000'0</inkml:trace>
</inkml:ink>
</file>

<file path=ppt/ink/ink2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13"/>
    </inkml:context>
    <inkml:brush xml:id="br0">
      <inkml:brushProperty name="width" value="0.035" units="cm"/>
      <inkml:brushProperty name="height" value="0.035" units="cm"/>
      <inkml:brushProperty name="color" value="#849398"/>
    </inkml:brush>
  </inkml:definitions>
  <inkml:trace contextRef="#ctx0" brushRef="#br0">88.000 220.000 24575,'0.000'12.000'0,"0.000"-2.000"0,0.000 0.000 0,0.000 1.000 0,0.000 0.000 0,0.000 4.000 0,0.000 1.000 0,0.000 4.000 0,0.000 2.000 0,0.000 1.000 0,0.000-1.000 0,0.000 1.000 0,0.000-2.000 0,0.000 0.000 0,0.000-1.000 0,0.000-2.000 0,0.000 0.000 0,0.000 0.000 0,0.000 0.000 0,0.000-1.000 0,0.000 1.000 0,0.000 0.000 0,0.000-2.000 0,0.000-1.000 0,0.000-1.000 0,0.000-3.000 0,0.000 2.000 0,0.000-2.000 0,0.000 3.000 0,0.000 1.000 0,0.000 0.000 0,0.000 5.000 0,0.000 2.000 0,0.000 6.000 0,0.000 5.000 0,0.000 5.000 0,0.000-1.000 0,0.000-3.000 0,0.000-4.000 0,0.000-4.000 0,0.000-4.000 0,0.000-8.000 0,0.000-10.000 0,0.000-16.000 0,-4.000-26.000 0,-6.000-17.000 0,-3.000-11.000 0,-2.000-1.000 0,3.000 10.000 0,3.000 5.000 0,2.000 7.000 0,2.000 3.000 0,3.000 6.000 0,-1.000 3.000 0,1.000 6.000 0,-1.000 3.000 0,1.000 1.000 0,2.000 0.000 0,0.000 0.000 0,0.000 2.000 0,0.000 1.000 0,0.000 2.000 0,0.000 3.000 0,0.000 0.000 0,0.000 1.000 0,0.000 3.000 0,0.000-1.000 0,0.000-1.000 0,0.000-4.000 0,1.000-2.000 0,1.000-2.000 0,2.000 4.000 0,1.000 3.000 0,0.000 3.000 0,1.000 1.000 0,0.000-3.000 0,4.000-4.000 0,2.000-4.000 0,2.000-2.000 0,1.000-2.000 0,-1.000 2.000 0,-3.000 3.000 0,-1.000 6.000 0,-4.000 8.000 0,-2.000 6.000 0,-1.000 5.000 0,0.000 12.000 0,2.000 14.000 0,3.000 40.000 0,-4.000-22.000 0,-1.000 2.000 0,0.000 8.000 0,0.000 1.000 0,-2.000 1.000 0,0.000-2.000 0,-1.000 41.000 0,0.000-13.000 0,0.000-12.000 0,0.000-8.000 0,0.000-11.000 0,0.000-5.000 0,0.000-6.000 0,0.000-5.000 0,0.000-4.000 0,0.000-4.000 0,0.000-6.000 0,0.000-3.000 0,-2.000-2.000 0,-2.000-7.000 0,-1.000-4.000 0,-1.000-11.000 0,-2.000-17.000 0,-3.000-18.000 0,-3.000-23.000 0,-3.000-14.000 0,3.000-4.000 0,4.000 2.000 0,3.000 8.000 0,2.000 7.000 0,2.000 4.000 0,1.000 2.000 0,2.000 3.000 0,0.000 2.000 0,0.000 1.000 0,0.000 2.000 0,0.000 5.000 0,0.000 8.000 0,0.000 10.000 0,0.000 10.000 0,0.000 16.000 0,0.000 17.000 0,0.000 32.000 0,-1.000 17.000 0,-1.000 5.000 0,-3.000-4.000 0,-1.000-15.000 0,-1.000-7.000 0,2.000-6.000 0,1.000-8.000 0,1.000-10.000 0,0.000-13.000 0,2.000-21.000 0,1.000-28.000 0,0.000-26.000 0,0.000-18.000 0,2.000-1.000 0,3.000 6.000 0,3.000 15.000 0,-1.000 20.000 0,0.000 13.000 0,-3.000 14.000 0,-1.000 4.000 0,0.000-1.000 0,-1.000 0.000 0,2.000-1.000 0,0.000 1.000 0,0.000 3.000 0,1.000 4.000 0,-1.000-1.000 0,1.000-1.000 0,-1.000 0.000 0,-2.000-2.000 0,0.000 4.000 0,-2.000 4.000 0,1.000 8.000 0,-1.000 13.000 0,-3.000 14.000 0,0.000 19.000 0,-2.000 16.000 0,0.000 15.000 0,-1.000 7.000 0,0.000-1.000 0,3.000-8.000 0,1.000-11.000 0,2.000-14.000 0,0.000-10.000 0,0.000-8.000 0,0.000-7.000 0,0.000-6.000 0,0.000-7.000 0,-3.000-8.000 0,-1.000-6.000 0,0.000-7.000 0,0.000-7.000 0,4.000-3.000 0,0.000-2.000 0,-1.000-4.000 0,1.000 0.000 0,0.000-3.000 0,-1.000-3.000 0,-1.000 4.000 0,-1.000 4.000 0,-1.000 5.000 0,1.000 6.000 0,0.000 8.000 0,3.000 4.000 0,-1.000 6.000 0,1.000-3.000 0,0.000 1.000 0,0.000 0.000 0,0.000-5.000 0,0.000 0.000 0</inkml:trace>
</inkml:ink>
</file>

<file path=ppt/ink/ink2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7"/>
    </inkml:context>
    <inkml:brush xml:id="br0">
      <inkml:brushProperty name="width" value="0.035" units="cm"/>
      <inkml:brushProperty name="height" value="0.035" units="cm"/>
      <inkml:brushProperty name="color" value="#009051"/>
    </inkml:brush>
  </inkml:definitions>
  <inkml:trace contextRef="#ctx0" brushRef="#br0">0.000 0.000 24575,'0.000'6.000'0,"0.000"1.000"0,0.000 16.000 0,0.000 18.000 0,0.000 17.000 0,3.000 9.000 0,2.000-6.000 0,0.000-8.000 0,3.000-11.000 0,-4.000-8.000 0,-1.000-9.000 0,-1.000-4.000 0,-2.000-4.000 0,0.000-7.000 0,0.000-3.000 0</inkml:trace>
</inkml:ink>
</file>

<file path=ppt/ink/ink2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8"/>
    </inkml:context>
    <inkml:brush xml:id="br0">
      <inkml:brushProperty name="width" value="0.035" units="cm"/>
      <inkml:brushProperty name="height" value="0.035" units="cm"/>
      <inkml:brushProperty name="color" value="#009051"/>
    </inkml:brush>
  </inkml:definitions>
  <inkml:trace contextRef="#ctx0" brushRef="#br0">0.000 1.000 24575,'0.000'5.000'0,"0.000"2.000"0,0.000 4.000 0,0.000 0.000 0,0.000-4.000 0,0.000-2.000 0</inkml:trace>
</inkml:ink>
</file>

<file path=ppt/ink/ink2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0"/>
    </inkml:context>
    <inkml:brush xml:id="br0">
      <inkml:brushProperty name="width" value="0.035" units="cm"/>
      <inkml:brushProperty name="height" value="0.035" units="cm"/>
      <inkml:brushProperty name="color" value="#009051"/>
    </inkml:brush>
  </inkml:definitions>
  <inkml:trace contextRef="#ctx0" brushRef="#br0">1.000 1.000 24575,'4.000'5.000'0,"-2.000"3.000"0,0.000 13.000 0,-2.000 22.000 0,0.000 20.000 0,0.000-20.000 0,0.000-5.000 0</inkml:trace>
</inkml:ink>
</file>

<file path=ppt/ink/ink2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1"/>
    </inkml:context>
    <inkml:brush xml:id="br0">
      <inkml:brushProperty name="width" value="0.035" units="cm"/>
      <inkml:brushProperty name="height" value="0.035" units="cm"/>
      <inkml:brushProperty name="color" value="#009051"/>
    </inkml:brush>
  </inkml:definitions>
  <inkml:trace contextRef="#ctx0" brushRef="#br0">0.000 1.000 24575,'0.000'0.000'0</inkml:trace>
</inkml:ink>
</file>

<file path=ppt/ink/ink2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2"/>
    </inkml:context>
    <inkml:brush xml:id="br0">
      <inkml:brushProperty name="width" value="0.035" units="cm"/>
      <inkml:brushProperty name="height" value="0.035" units="cm"/>
      <inkml:brushProperty name="color" value="#009051"/>
    </inkml:brush>
  </inkml:definitions>
  <inkml:trace contextRef="#ctx0" brushRef="#br0">0.000 1.000 24575,'0.000'7.000'0,"0.000"6.000"0,0.000 7.000 0,0.000 5.000 0,0.000 3.000 0,0.000 1.000 0,0.000-4.000 0,0.000-2.000 0,0.000-2.000 0,0.000-1.000 0,0.000 1.000 0,0.000 3.000 0,0.000-1.000 0,0.000-3.000 0,0.000-3.000 0,0.000-5.000 0,0.000 0.000 0,0.000 1.000 0,0.000 11.000 0,0.000 10.000 0,0.000 4.000 0,0.000 0.000 0,0.000-6.000 0,0.000-16.000 0,0.000-3.000 0</inkml:trace>
</inkml:ink>
</file>

<file path=ppt/ink/ink2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3"/>
    </inkml:context>
    <inkml:brush xml:id="br0">
      <inkml:brushProperty name="width" value="0.035" units="cm"/>
      <inkml:brushProperty name="height" value="0.035" units="cm"/>
      <inkml:brushProperty name="color" value="#009051"/>
    </inkml:brush>
  </inkml:definitions>
  <inkml:trace contextRef="#ctx0" brushRef="#br0">0.000 0.000 24575,'0.000'7.000'0,"0.000"9.000"0,0.000 14.000 0,0.000 15.000 0,0.000 5.000 0,0.000-7.000 0,0.000-13.000 0,0.000-17.000 0,0.000-6.000 0</inkml:trace>
</inkml:ink>
</file>

<file path=ppt/ink/ink2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44"/>
    </inkml:context>
    <inkml:brush xml:id="br0">
      <inkml:brushProperty name="width" value="0.035" units="cm"/>
      <inkml:brushProperty name="height" value="0.035" units="cm"/>
      <inkml:brushProperty name="color" value="#009051"/>
    </inkml:brush>
  </inkml:definitions>
  <inkml:trace contextRef="#ctx0" brushRef="#br0">1.000 0.000 24575,'2.000'2.000'0,"0.000"0.000"0</inkml:trace>
</inkml:ink>
</file>

<file path=ppt/ink/ink2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4"/>
    </inkml:context>
    <inkml:brush xml:id="br0">
      <inkml:brushProperty name="width" value="0.035" units="cm"/>
      <inkml:brushProperty name="height" value="0.035" units="cm"/>
      <inkml:brushProperty name="color" value="#009051"/>
    </inkml:brush>
  </inkml:definitions>
  <inkml:trace contextRef="#ctx0" brushRef="#br0">0.000 0.000 24575,'0.000'2.000'0,"0.000"0.000"0</inkml:trace>
</inkml:ink>
</file>

<file path=ppt/ink/ink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7"/>
    </inkml:context>
    <inkml:brush xml:id="br0">
      <inkml:brushProperty name="width" value="0.035" units="cm"/>
      <inkml:brushProperty name="height" value="0.035" units="cm"/>
      <inkml:brushProperty name="color" value="#849398"/>
    </inkml:brush>
  </inkml:definitions>
  <inkml:trace contextRef="#ctx0" brushRef="#br0">0.000 0.000 24575,'0.000'0.000'0</inkml:trace>
</inkml:ink>
</file>

<file path=ppt/ink/ink3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8"/>
    </inkml:context>
    <inkml:brush xml:id="br0">
      <inkml:brushProperty name="width" value="0.035" units="cm"/>
      <inkml:brushProperty name="height" value="0.035" units="cm"/>
      <inkml:brushProperty name="color" value="#009051"/>
    </inkml:brush>
  </inkml:definitions>
  <inkml:trace contextRef="#ctx0" brushRef="#br0">0.000 1.000 24575,'5.000'2.000'0,"-1.000"0.000"0</inkml:trace>
</inkml:ink>
</file>

<file path=ppt/ink/ink3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1.000 0.000 20686,'2.000'0.000'0,"0.000"0.000"0</inkml:trace>
</inkml:ink>
</file>

<file path=ppt/ink/ink3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0.000 5.000 24575,'14.000'-2.000'0,"-3.000"0.000"0</inkml:trace>
</inkml:ink>
</file>

<file path=ppt/ink/ink3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3"/>
    </inkml:context>
    <inkml:brush xml:id="br0">
      <inkml:brushProperty name="width" value="0.035" units="cm"/>
      <inkml:brushProperty name="height" value="0.035" units="cm"/>
      <inkml:brushProperty name="color" value="#009051"/>
    </inkml:brush>
  </inkml:definitions>
  <inkml:trace contextRef="#ctx0" brushRef="#br0">4.000 1.000 24575,'-2.000'0.000'0,"1.000"0.000"0</inkml:trace>
</inkml:ink>
</file>

<file path=ppt/ink/ink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13"/>
    </inkml:context>
    <inkml:brush xml:id="br0">
      <inkml:brushProperty name="width" value="0.035" units="cm"/>
      <inkml:brushProperty name="height" value="0.035" units="cm"/>
      <inkml:brushProperty name="color" value="#849398"/>
    </inkml:brush>
  </inkml:definitions>
  <inkml:trace contextRef="#ctx0" brushRef="#br0">88.000 220.000 24575,'0.000'12.000'0,"0.000"-2.000"0,0.000 0.000 0,0.000 1.000 0,0.000 0.000 0,0.000 4.000 0,0.000 1.000 0,0.000 4.000 0,0.000 2.000 0,0.000 1.000 0,0.000-1.000 0,0.000 1.000 0,0.000-2.000 0,0.000 0.000 0,0.000-1.000 0,0.000-2.000 0,0.000 0.000 0,0.000 0.000 0,0.000 0.000 0,0.000-1.000 0,0.000 1.000 0,0.000 0.000 0,0.000-2.000 0,0.000-1.000 0,0.000-1.000 0,0.000-3.000 0,0.000 2.000 0,0.000-2.000 0,0.000 3.000 0,0.000 1.000 0,0.000 0.000 0,0.000 5.000 0,0.000 2.000 0,0.000 6.000 0,0.000 5.000 0,0.000 5.000 0,0.000-1.000 0,0.000-3.000 0,0.000-4.000 0,0.000-4.000 0,0.000-4.000 0,0.000-8.000 0,0.000-10.000 0,0.000-16.000 0,-4.000-26.000 0,-6.000-17.000 0,-3.000-11.000 0,-2.000-1.000 0,3.000 10.000 0,3.000 5.000 0,2.000 7.000 0,2.000 3.000 0,3.000 6.000 0,-1.000 3.000 0,1.000 6.000 0,-1.000 3.000 0,1.000 1.000 0,2.000 0.000 0,0.000 0.000 0,0.000 2.000 0,0.000 1.000 0,0.000 2.000 0,0.000 3.000 0,0.000 0.000 0,0.000 1.000 0,0.000 3.000 0,0.000-1.000 0,0.000-1.000 0,0.000-4.000 0,1.000-2.000 0,1.000-2.000 0,2.000 4.000 0,1.000 3.000 0,0.000 3.000 0,1.000 1.000 0,0.000-3.000 0,4.000-4.000 0,2.000-4.000 0,2.000-2.000 0,1.000-2.000 0,-1.000 2.000 0,-3.000 3.000 0,-1.000 6.000 0,-4.000 8.000 0,-2.000 6.000 0,-1.000 5.000 0,0.000 12.000 0,2.000 14.000 0,3.000 40.000 0,-4.000-22.000 0,-1.000 2.000 0,0.000 8.000 0,0.000 1.000 0,-2.000 1.000 0,0.000-2.000 0,-1.000 41.000 0,0.000-13.000 0,0.000-12.000 0,0.000-8.000 0,0.000-11.000 0,0.000-5.000 0,0.000-6.000 0,0.000-5.000 0,0.000-4.000 0,0.000-4.000 0,0.000-6.000 0,0.000-3.000 0,-2.000-2.000 0,-2.000-7.000 0,-1.000-4.000 0,-1.000-11.000 0,-2.000-17.000 0,-3.000-18.000 0,-3.000-23.000 0,-3.000-14.000 0,3.000-4.000 0,4.000 2.000 0,3.000 8.000 0,2.000 7.000 0,2.000 4.000 0,1.000 2.000 0,2.000 3.000 0,0.000 2.000 0,0.000 1.000 0,0.000 2.000 0,0.000 5.000 0,0.000 8.000 0,0.000 10.000 0,0.000 10.000 0,0.000 16.000 0,0.000 17.000 0,0.000 32.000 0,-1.000 17.000 0,-1.000 5.000 0,-3.000-4.000 0,-1.000-15.000 0,-1.000-7.000 0,2.000-6.000 0,1.000-8.000 0,1.000-10.000 0,0.000-13.000 0,2.000-21.000 0,1.000-28.000 0,0.000-26.000 0,0.000-18.000 0,2.000-1.000 0,3.000 6.000 0,3.000 15.000 0,-1.000 20.000 0,0.000 13.000 0,-3.000 14.000 0,-1.000 4.000 0,0.000-1.000 0,-1.000 0.000 0,2.000-1.000 0,0.000 1.000 0,0.000 3.000 0,1.000 4.000 0,-1.000-1.000 0,1.000-1.000 0,-1.000 0.000 0,-2.000-2.000 0,0.000 4.000 0,-2.000 4.000 0,1.000 8.000 0,-1.000 13.000 0,-3.000 14.000 0,0.000 19.000 0,-2.000 16.000 0,0.000 15.000 0,-1.000 7.000 0,0.000-1.000 0,3.000-8.000 0,1.000-11.000 0,2.000-14.000 0,0.000-10.000 0,0.000-8.000 0,0.000-7.000 0,0.000-6.000 0,0.000-7.000 0,-3.000-8.000 0,-1.000-6.000 0,0.000-7.000 0,0.000-7.000 0,4.000-3.000 0,0.000-2.000 0,-1.000-4.000 0,1.000 0.000 0,0.000-3.000 0,-1.000-3.000 0,-1.000 4.000 0,-1.000 4.000 0,-1.000 5.000 0,1.000 6.000 0,0.000 8.000 0,3.000 4.000 0,-1.000 6.000 0,1.000-3.000 0,0.000 1.000 0,0.000 0.000 0,0.000-5.000 0,0.000 0.000 0</inkml:trace>
</inkml:ink>
</file>

<file path=ppt/ink/ink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7"/>
    </inkml:context>
    <inkml:brush xml:id="br0">
      <inkml:brushProperty name="width" value="0.035" units="cm"/>
      <inkml:brushProperty name="height" value="0.035" units="cm"/>
      <inkml:brushProperty name="color" value="#009051"/>
    </inkml:brush>
  </inkml:definitions>
  <inkml:trace contextRef="#ctx0" brushRef="#br0">0.000 0.000 24575,'0.000'6.000'0,"0.000"1.000"0,0.000 16.000 0,0.000 18.000 0,0.000 17.000 0,3.000 9.000 0,2.000-6.000 0,0.000-8.000 0,3.000-11.000 0,-4.000-8.000 0,-1.000-9.000 0,-1.000-4.000 0,-2.000-4.000 0,0.000-7.000 0,0.000-3.000 0</inkml:trace>
</inkml:ink>
</file>

<file path=ppt/ink/ink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8"/>
    </inkml:context>
    <inkml:brush xml:id="br0">
      <inkml:brushProperty name="width" value="0.035" units="cm"/>
      <inkml:brushProperty name="height" value="0.035" units="cm"/>
      <inkml:brushProperty name="color" value="#009051"/>
    </inkml:brush>
  </inkml:definitions>
  <inkml:trace contextRef="#ctx0" brushRef="#br0">0.000 1.000 24575,'0.000'5.000'0,"0.000"2.000"0,0.000 4.000 0,0.000 0.000 0,0.000-4.000 0,0.000-2.000 0</inkml:trace>
</inkml:ink>
</file>

<file path=ppt/ink/ink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0"/>
    </inkml:context>
    <inkml:brush xml:id="br0">
      <inkml:brushProperty name="width" value="0.035" units="cm"/>
      <inkml:brushProperty name="height" value="0.035" units="cm"/>
      <inkml:brushProperty name="color" value="#009051"/>
    </inkml:brush>
  </inkml:definitions>
  <inkml:trace contextRef="#ctx0" brushRef="#br0">1.000 1.000 24575,'4.000'5.000'0,"-2.000"3.000"0,0.000 13.000 0,-2.000 22.000 0,0.000 20.000 0,0.000-20.000 0,0.000-5.000 0</inkml:trace>
</inkml:ink>
</file>

<file path=ppt/ink/ink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1"/>
    </inkml:context>
    <inkml:brush xml:id="br0">
      <inkml:brushProperty name="width" value="0.035" units="cm"/>
      <inkml:brushProperty name="height" value="0.035" units="cm"/>
      <inkml:brushProperty name="color" value="#009051"/>
    </inkml:brush>
  </inkml:definitions>
  <inkml:trace contextRef="#ctx0" brushRef="#br0">0.000 1.000 24575,'0.000'0.000'0</inkml:trace>
</inkml:ink>
</file>

<file path=ppt/ink/ink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2"/>
    </inkml:context>
    <inkml:brush xml:id="br0">
      <inkml:brushProperty name="width" value="0.035" units="cm"/>
      <inkml:brushProperty name="height" value="0.035" units="cm"/>
      <inkml:brushProperty name="color" value="#009051"/>
    </inkml:brush>
  </inkml:definitions>
  <inkml:trace contextRef="#ctx0" brushRef="#br0">0.000 1.000 24575,'0.000'7.000'0,"0.000"6.000"0,0.000 7.000 0,0.000 5.000 0,0.000 3.000 0,0.000 1.000 0,0.000-4.000 0,0.000-2.000 0,0.000-2.000 0,0.000-1.000 0,0.000 1.000 0,0.000 3.000 0,0.000-1.000 0,0.000-3.000 0,0.000-3.000 0,0.000-5.000 0,0.000 0.000 0,0.000 1.000 0,0.000 11.000 0,0.000 10.000 0,0.000 4.000 0,0.000 0.000 0,0.000-6.000 0,0.000-16.000 0,0.000-3.000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z-Latn-A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0CEC6-79D9-4388-BF81-E455E9DA0AAA}" type="datetimeFigureOut">
              <a:rPr lang="az-Latn-AZ" smtClean="0"/>
            </a:fld>
            <a:endParaRPr lang="az-Latn-A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z-Latn-A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az-Latn-A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z-Latn-A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BC81C-1D0F-4E06-B52B-38D138642E19}" type="slidenum">
              <a:rPr lang="az-Latn-AZ" smtClean="0"/>
            </a:fld>
            <a:endParaRPr lang="az-Latn-A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BF8607FF-DF25-426E-9D53-B651AF1E4479}" type="datetimeFigureOut">
              <a:rPr lang="az-Latn-AZ" smtClean="0"/>
            </a:fld>
            <a:endParaRPr lang="az-Latn-AZ"/>
          </a:p>
        </p:txBody>
      </p:sp>
      <p:sp>
        <p:nvSpPr>
          <p:cNvPr id="4" name="Footer Placeholder 3"/>
          <p:cNvSpPr>
            <a:spLocks noGrp="1"/>
          </p:cNvSpPr>
          <p:nvPr>
            <p:ph type="ftr" sz="quarter" idx="11"/>
          </p:nvPr>
        </p:nvSpPr>
        <p:spPr/>
        <p:txBody>
          <a:bodyPr/>
          <a:lstStyle/>
          <a:p>
            <a:endParaRPr lang="az-Latn-AZ"/>
          </a:p>
        </p:txBody>
      </p:sp>
      <p:sp>
        <p:nvSpPr>
          <p:cNvPr id="5" name="Slide Number Placeholder 4"/>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endParaRPr lang="ru-RU"/>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endParaRPr lang="ru-RU"/>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BF8607FF-DF25-426E-9D53-B651AF1E4479}" type="datetimeFigureOut">
              <a:rPr lang="az-Latn-AZ" smtClean="0"/>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BF8607FF-DF25-426E-9D53-B651AF1E4479}" type="datetimeFigureOut">
              <a:rPr lang="az-Latn-AZ" smtClean="0"/>
            </a:fld>
            <a:endParaRPr lang="az-Latn-AZ"/>
          </a:p>
        </p:txBody>
      </p:sp>
      <p:sp>
        <p:nvSpPr>
          <p:cNvPr id="8" name="Footer Placeholder 7"/>
          <p:cNvSpPr>
            <a:spLocks noGrp="1"/>
          </p:cNvSpPr>
          <p:nvPr>
            <p:ph type="ftr" sz="quarter" idx="11"/>
          </p:nvPr>
        </p:nvSpPr>
        <p:spPr/>
        <p:txBody>
          <a:bodyPr/>
          <a:lstStyle/>
          <a:p>
            <a:endParaRPr lang="az-Latn-AZ"/>
          </a:p>
        </p:txBody>
      </p:sp>
      <p:sp>
        <p:nvSpPr>
          <p:cNvPr id="9" name="Slide Number Placeholder 8"/>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F8607FF-DF25-426E-9D53-B651AF1E4479}" type="datetimeFigureOut">
              <a:rPr lang="az-Latn-AZ" smtClean="0"/>
            </a:fld>
            <a:endParaRPr lang="az-Latn-AZ"/>
          </a:p>
        </p:txBody>
      </p:sp>
      <p:sp>
        <p:nvSpPr>
          <p:cNvPr id="4" name="Footer Placeholder 3"/>
          <p:cNvSpPr>
            <a:spLocks noGrp="1"/>
          </p:cNvSpPr>
          <p:nvPr>
            <p:ph type="ftr" sz="quarter" idx="11"/>
          </p:nvPr>
        </p:nvSpPr>
        <p:spPr/>
        <p:txBody>
          <a:bodyPr/>
          <a:lstStyle/>
          <a:p>
            <a:endParaRPr lang="az-Latn-AZ"/>
          </a:p>
        </p:txBody>
      </p:sp>
      <p:sp>
        <p:nvSpPr>
          <p:cNvPr id="5" name="Slide Number Placeholder 4"/>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607FF-DF25-426E-9D53-B651AF1E4479}" type="datetimeFigureOut">
              <a:rPr lang="az-Latn-AZ" smtClean="0"/>
            </a:fld>
            <a:endParaRPr lang="az-Latn-AZ"/>
          </a:p>
        </p:txBody>
      </p:sp>
      <p:sp>
        <p:nvSpPr>
          <p:cNvPr id="3" name="Footer Placeholder 2"/>
          <p:cNvSpPr>
            <a:spLocks noGrp="1"/>
          </p:cNvSpPr>
          <p:nvPr>
            <p:ph type="ftr" sz="quarter" idx="11"/>
          </p:nvPr>
        </p:nvSpPr>
        <p:spPr/>
        <p:txBody>
          <a:bodyPr/>
          <a:lstStyle/>
          <a:p>
            <a:endParaRPr lang="az-Latn-AZ"/>
          </a:p>
        </p:txBody>
      </p:sp>
      <p:sp>
        <p:nvSpPr>
          <p:cNvPr id="4" name="Slide Number Placeholder 3"/>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F8607FF-DF25-426E-9D53-B651AF1E4479}" type="datetimeFigureOut">
              <a:rPr lang="az-Latn-AZ" smtClean="0"/>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F8607FF-DF25-426E-9D53-B651AF1E4479}" type="datetimeFigureOut">
              <a:rPr lang="az-Latn-AZ" smtClean="0"/>
            </a:fld>
            <a:endParaRPr lang="az-Latn-AZ"/>
          </a:p>
        </p:txBody>
      </p:sp>
      <p:sp>
        <p:nvSpPr>
          <p:cNvPr id="6" name="Footer Placeholder 5"/>
          <p:cNvSpPr>
            <a:spLocks noGrp="1"/>
          </p:cNvSpPr>
          <p:nvPr>
            <p:ph type="ftr" sz="quarter" idx="11"/>
          </p:nvPr>
        </p:nvSpPr>
        <p:spPr>
          <a:xfrm>
            <a:off x="533400" y="6172200"/>
            <a:ext cx="5811724" cy="365125"/>
          </a:xfrm>
        </p:spPr>
        <p:txBody>
          <a:bodyPr/>
          <a:lstStyle/>
          <a:p>
            <a:endParaRPr lang="az-Latn-AZ"/>
          </a:p>
        </p:txBody>
      </p:sp>
      <p:sp>
        <p:nvSpPr>
          <p:cNvPr id="7" name="Slide Number Placeholder 6"/>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F8607FF-DF25-426E-9D53-B651AF1E4479}" type="datetimeFigureOut">
              <a:rPr lang="az-Latn-AZ" smtClean="0"/>
            </a:fld>
            <a:endParaRPr lang="az-Latn-AZ"/>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z-Latn-AZ"/>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901E8D57-1907-462F-8D23-F132565B0142}" type="slidenum">
              <a:rPr lang="az-Latn-AZ" smtClean="0"/>
            </a:fld>
            <a:endParaRPr lang="az-Latn-A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ustomXml" Target="../ink/ink6.xml"/><Relationship Id="rId8" Type="http://schemas.openxmlformats.org/officeDocument/2006/relationships/image" Target="../media/image3.png"/><Relationship Id="rId7" Type="http://schemas.openxmlformats.org/officeDocument/2006/relationships/customXml" Target="../ink/ink5.xml"/><Relationship Id="rId6" Type="http://schemas.openxmlformats.org/officeDocument/2006/relationships/image" Target="../media/image2.png"/><Relationship Id="rId5" Type="http://schemas.openxmlformats.org/officeDocument/2006/relationships/customXml" Target="../ink/ink4.xml"/><Relationship Id="rId4" Type="http://schemas.openxmlformats.org/officeDocument/2006/relationships/customXml" Target="../ink/ink3.xml"/><Relationship Id="rId33" Type="http://schemas.openxmlformats.org/officeDocument/2006/relationships/notesSlide" Target="../notesSlides/notesSlide1.xml"/><Relationship Id="rId32" Type="http://schemas.openxmlformats.org/officeDocument/2006/relationships/slideLayout" Target="../slideLayouts/slideLayout2.xml"/><Relationship Id="rId31" Type="http://schemas.openxmlformats.org/officeDocument/2006/relationships/image" Target="../media/image15.png"/><Relationship Id="rId30" Type="http://schemas.openxmlformats.org/officeDocument/2006/relationships/image" Target="../media/image14.png"/><Relationship Id="rId3" Type="http://schemas.openxmlformats.org/officeDocument/2006/relationships/customXml" Target="../ink/ink2.xml"/><Relationship Id="rId29" Type="http://schemas.openxmlformats.org/officeDocument/2006/relationships/customXml" Target="../ink/ink16.xml"/><Relationship Id="rId28" Type="http://schemas.openxmlformats.org/officeDocument/2006/relationships/image" Target="../media/image13.png"/><Relationship Id="rId27" Type="http://schemas.openxmlformats.org/officeDocument/2006/relationships/customXml" Target="../ink/ink15.xml"/><Relationship Id="rId26" Type="http://schemas.openxmlformats.org/officeDocument/2006/relationships/image" Target="../media/image12.png"/><Relationship Id="rId25" Type="http://schemas.openxmlformats.org/officeDocument/2006/relationships/customXml" Target="../ink/ink14.xml"/><Relationship Id="rId24" Type="http://schemas.openxmlformats.org/officeDocument/2006/relationships/image" Target="../media/image11.png"/><Relationship Id="rId23" Type="http://schemas.openxmlformats.org/officeDocument/2006/relationships/customXml" Target="../ink/ink13.xml"/><Relationship Id="rId22" Type="http://schemas.openxmlformats.org/officeDocument/2006/relationships/image" Target="../media/image10.png"/><Relationship Id="rId21" Type="http://schemas.openxmlformats.org/officeDocument/2006/relationships/customXml" Target="../ink/ink12.xml"/><Relationship Id="rId20" Type="http://schemas.openxmlformats.org/officeDocument/2006/relationships/image" Target="../media/image9.png"/><Relationship Id="rId2" Type="http://schemas.openxmlformats.org/officeDocument/2006/relationships/image" Target="../media/image1.png"/><Relationship Id="rId19" Type="http://schemas.openxmlformats.org/officeDocument/2006/relationships/customXml" Target="../ink/ink11.xml"/><Relationship Id="rId18" Type="http://schemas.openxmlformats.org/officeDocument/2006/relationships/image" Target="../media/image8.png"/><Relationship Id="rId17" Type="http://schemas.openxmlformats.org/officeDocument/2006/relationships/customXml" Target="../ink/ink10.xml"/><Relationship Id="rId16" Type="http://schemas.openxmlformats.org/officeDocument/2006/relationships/image" Target="../media/image7.png"/><Relationship Id="rId15" Type="http://schemas.openxmlformats.org/officeDocument/2006/relationships/customXml" Target="../ink/ink9.xml"/><Relationship Id="rId14" Type="http://schemas.openxmlformats.org/officeDocument/2006/relationships/image" Target="../media/image6.png"/><Relationship Id="rId13" Type="http://schemas.openxmlformats.org/officeDocument/2006/relationships/customXml" Target="../ink/ink8.xml"/><Relationship Id="rId12" Type="http://schemas.openxmlformats.org/officeDocument/2006/relationships/image" Target="../media/image5.png"/><Relationship Id="rId11" Type="http://schemas.openxmlformats.org/officeDocument/2006/relationships/customXml" Target="../ink/ink7.xml"/><Relationship Id="rId10" Type="http://schemas.openxmlformats.org/officeDocument/2006/relationships/image" Target="../media/image4.png"/><Relationship Id="rId1" Type="http://schemas.openxmlformats.org/officeDocument/2006/relationships/customXml" Target="../ink/ink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customXml" Target="../ink/ink17.xml"/><Relationship Id="rId1" Type="http://schemas.openxmlformats.org/officeDocument/2006/relationships/image" Target="../media/image16.jpeg"/></Relationships>
</file>

<file path=ppt/slides/_rels/slide20.xml.rels><?xml version="1.0" encoding="UTF-8" standalone="yes"?>
<Relationships xmlns="http://schemas.openxmlformats.org/package/2006/relationships"><Relationship Id="rId9" Type="http://schemas.openxmlformats.org/officeDocument/2006/relationships/customXml" Target="../ink/ink23.xml"/><Relationship Id="rId8" Type="http://schemas.openxmlformats.org/officeDocument/2006/relationships/image" Target="../media/image3.png"/><Relationship Id="rId7" Type="http://schemas.openxmlformats.org/officeDocument/2006/relationships/customXml" Target="../ink/ink22.xml"/><Relationship Id="rId6" Type="http://schemas.openxmlformats.org/officeDocument/2006/relationships/image" Target="../media/image2.png"/><Relationship Id="rId5" Type="http://schemas.openxmlformats.org/officeDocument/2006/relationships/customXml" Target="../ink/ink21.xml"/><Relationship Id="rId4" Type="http://schemas.openxmlformats.org/officeDocument/2006/relationships/customXml" Target="../ink/ink20.xml"/><Relationship Id="rId33" Type="http://schemas.openxmlformats.org/officeDocument/2006/relationships/notesSlide" Target="../notesSlides/notesSlide5.xml"/><Relationship Id="rId32" Type="http://schemas.openxmlformats.org/officeDocument/2006/relationships/slideLayout" Target="../slideLayouts/slideLayout2.xml"/><Relationship Id="rId31" Type="http://schemas.openxmlformats.org/officeDocument/2006/relationships/image" Target="../media/image15.png"/><Relationship Id="rId30" Type="http://schemas.openxmlformats.org/officeDocument/2006/relationships/image" Target="../media/image14.png"/><Relationship Id="rId3" Type="http://schemas.openxmlformats.org/officeDocument/2006/relationships/customXml" Target="../ink/ink19.xml"/><Relationship Id="rId29" Type="http://schemas.openxmlformats.org/officeDocument/2006/relationships/customXml" Target="../ink/ink33.xml"/><Relationship Id="rId28" Type="http://schemas.openxmlformats.org/officeDocument/2006/relationships/image" Target="../media/image13.png"/><Relationship Id="rId27" Type="http://schemas.openxmlformats.org/officeDocument/2006/relationships/customXml" Target="../ink/ink32.xml"/><Relationship Id="rId26" Type="http://schemas.openxmlformats.org/officeDocument/2006/relationships/image" Target="../media/image12.png"/><Relationship Id="rId25" Type="http://schemas.openxmlformats.org/officeDocument/2006/relationships/customXml" Target="../ink/ink31.xml"/><Relationship Id="rId24" Type="http://schemas.openxmlformats.org/officeDocument/2006/relationships/image" Target="../media/image11.png"/><Relationship Id="rId23" Type="http://schemas.openxmlformats.org/officeDocument/2006/relationships/customXml" Target="../ink/ink30.xml"/><Relationship Id="rId22" Type="http://schemas.openxmlformats.org/officeDocument/2006/relationships/image" Target="../media/image10.png"/><Relationship Id="rId21" Type="http://schemas.openxmlformats.org/officeDocument/2006/relationships/customXml" Target="../ink/ink29.xml"/><Relationship Id="rId20" Type="http://schemas.openxmlformats.org/officeDocument/2006/relationships/image" Target="../media/image9.png"/><Relationship Id="rId2" Type="http://schemas.openxmlformats.org/officeDocument/2006/relationships/image" Target="../media/image1.png"/><Relationship Id="rId19" Type="http://schemas.openxmlformats.org/officeDocument/2006/relationships/customXml" Target="../ink/ink28.xml"/><Relationship Id="rId18" Type="http://schemas.openxmlformats.org/officeDocument/2006/relationships/image" Target="../media/image8.png"/><Relationship Id="rId17" Type="http://schemas.openxmlformats.org/officeDocument/2006/relationships/customXml" Target="../ink/ink27.xml"/><Relationship Id="rId16" Type="http://schemas.openxmlformats.org/officeDocument/2006/relationships/image" Target="../media/image7.png"/><Relationship Id="rId15" Type="http://schemas.openxmlformats.org/officeDocument/2006/relationships/customXml" Target="../ink/ink26.xml"/><Relationship Id="rId14" Type="http://schemas.openxmlformats.org/officeDocument/2006/relationships/image" Target="../media/image6.png"/><Relationship Id="rId13" Type="http://schemas.openxmlformats.org/officeDocument/2006/relationships/customXml" Target="../ink/ink25.xml"/><Relationship Id="rId12" Type="http://schemas.openxmlformats.org/officeDocument/2006/relationships/image" Target="../media/image5.png"/><Relationship Id="rId11" Type="http://schemas.openxmlformats.org/officeDocument/2006/relationships/customXml" Target="../ink/ink24.xml"/><Relationship Id="rId10" Type="http://schemas.openxmlformats.org/officeDocument/2006/relationships/image" Target="../media/image4.png"/><Relationship Id="rId1" Type="http://schemas.openxmlformats.org/officeDocument/2006/relationships/customXml" Target="../ink/ink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journals.unec.edu.az/?utm_source=chatgpt.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hyperlink" Target="https://www.unec-jeas.com/" TargetMode="Externa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32.png"/><Relationship Id="rId2" Type="http://schemas.openxmlformats.org/officeDocument/2006/relationships/image" Target="../media/image31.png"/><Relationship Id="rId10" Type="http://schemas.openxmlformats.org/officeDocument/2006/relationships/slideLayout" Target="../slideLayouts/slideLayout2.xml"/><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134625" y="3819287"/>
            <a:ext cx="7121197" cy="9233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Prof. Dr. Rövnəq Rzayev</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Elm və innovasiya məsələləri üzrə prorektor</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Azərbaycan Dövlət İqtisad Universiteti (UNEC)</a:t>
            </a:r>
            <a:endParaRPr lang="en-US" b="1" dirty="0">
              <a:latin typeface="Calibri" panose="020F0502020204030204" pitchFamily="34" charset="0"/>
              <a:cs typeface="Calibri" panose="020F0502020204030204" pitchFamily="34" charset="0"/>
            </a:endParaRPr>
          </a:p>
        </p:txBody>
      </p:sp>
      <p:grpSp>
        <p:nvGrpSpPr>
          <p:cNvPr id="12" name="Group 11"/>
          <p:cNvGrpSpPr/>
          <p:nvPr/>
        </p:nvGrpSpPr>
        <p:grpSpPr>
          <a:xfrm>
            <a:off x="1917972" y="5489028"/>
            <a:ext cx="57960" cy="413280"/>
            <a:chOff x="1917972" y="5489028"/>
            <a:chExt cx="57960" cy="413280"/>
          </a:xfrm>
        </p:grpSpPr>
        <mc:AlternateContent xmlns:mc="http://schemas.openxmlformats.org/markup-compatibility/2006" xmlns:p14="http://schemas.microsoft.com/office/powerpoint/2010/main">
          <mc:Choice Requires="p14">
            <p:contentPart r:id="rId1" p14:bwMode="auto">
              <p14:nvContentPartPr>
                <p14:cNvPr id="7" name="Ink 6"/>
                <p14:cNvContentPartPr/>
                <p14:nvPr/>
              </p14:nvContentPartPr>
              <p14:xfrm>
                <a:off x="1964052" y="5529708"/>
                <a:ext cx="360" cy="360"/>
              </p14:xfrm>
            </p:contentPart>
          </mc:Choice>
          <mc:Fallback xmlns="">
            <p:pic>
              <p:nvPicPr>
                <p:cNvPr id="7" name="Ink 6"/>
              </p:nvPicPr>
              <p:blipFill>
                <a:blip r:embed="rId2"/>
              </p:blipFill>
              <p:spPr>
                <a:xfrm>
                  <a:off x="1964052" y="5529708"/>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Ink 7"/>
                <p14:cNvContentPartPr/>
                <p14:nvPr/>
              </p14:nvContentPartPr>
              <p14:xfrm>
                <a:off x="1964052" y="5559948"/>
                <a:ext cx="360" cy="360"/>
              </p14:xfrm>
            </p:contentPart>
          </mc:Choice>
          <mc:Fallback xmlns="">
            <p:pic>
              <p:nvPicPr>
                <p:cNvPr id="8" name="Ink 7"/>
              </p:nvPicPr>
              <p:blipFill>
                <a:blip r:embed="rId2"/>
              </p:blipFill>
              <p:spPr>
                <a:xfrm>
                  <a:off x="1964052" y="5559948"/>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1949652" y="5568228"/>
                <a:ext cx="360" cy="360"/>
              </p14:xfrm>
            </p:contentPart>
          </mc:Choice>
          <mc:Fallback xmlns="">
            <p:pic>
              <p:nvPicPr>
                <p:cNvPr id="9" name="Ink 8"/>
              </p:nvPicPr>
              <p:blipFill>
                <a:blip r:embed="rId2"/>
              </p:blipFill>
              <p:spPr>
                <a:xfrm>
                  <a:off x="1949652" y="5568228"/>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1917972" y="5489028"/>
                <a:ext cx="57960" cy="413280"/>
              </p14:xfrm>
            </p:contentPart>
          </mc:Choice>
          <mc:Fallback xmlns="">
            <p:pic>
              <p:nvPicPr>
                <p:cNvPr id="10" name="Ink 9"/>
              </p:nvPicPr>
              <p:blipFill>
                <a:blip r:embed="rId6"/>
              </p:blipFill>
              <p:spPr>
                <a:xfrm>
                  <a:off x="1917972" y="5489028"/>
                  <a:ext cx="57960" cy="413280"/>
                </a:xfrm>
                <a:prstGeom prst="rect"/>
              </p:spPr>
            </p:pic>
          </mc:Fallback>
        </mc:AlternateContent>
      </p:grpSp>
      <p:grpSp>
        <p:nvGrpSpPr>
          <p:cNvPr id="24" name="Group 23"/>
          <p:cNvGrpSpPr/>
          <p:nvPr/>
        </p:nvGrpSpPr>
        <p:grpSpPr>
          <a:xfrm>
            <a:off x="1921572" y="5583348"/>
            <a:ext cx="45360" cy="294840"/>
            <a:chOff x="1921572" y="5583348"/>
            <a:chExt cx="45360" cy="294840"/>
          </a:xfrm>
        </p:grpSpPr>
        <mc:AlternateContent xmlns:mc="http://schemas.openxmlformats.org/markup-compatibility/2006" xmlns:p14="http://schemas.microsoft.com/office/powerpoint/2010/main">
          <mc:Choice Requires="p14">
            <p:contentPart r:id="rId7" p14:bwMode="auto">
              <p14:nvContentPartPr>
                <p14:cNvPr id="13" name="Ink 12"/>
                <p14:cNvContentPartPr/>
                <p14:nvPr/>
              </p14:nvContentPartPr>
              <p14:xfrm>
                <a:off x="1921572" y="5583348"/>
                <a:ext cx="11160" cy="170280"/>
              </p14:xfrm>
            </p:contentPart>
          </mc:Choice>
          <mc:Fallback xmlns="">
            <p:pic>
              <p:nvPicPr>
                <p:cNvPr id="13" name="Ink 12"/>
              </p:nvPicPr>
              <p:blipFill>
                <a:blip r:embed="rId8"/>
              </p:blipFill>
              <p:spPr>
                <a:xfrm>
                  <a:off x="1921572" y="5583348"/>
                  <a:ext cx="11160" cy="1702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Ink 13"/>
                <p14:cNvContentPartPr/>
                <p14:nvPr/>
              </p14:nvContentPartPr>
              <p14:xfrm>
                <a:off x="1959732" y="5585148"/>
                <a:ext cx="360" cy="16920"/>
              </p14:xfrm>
            </p:contentPart>
          </mc:Choice>
          <mc:Fallback xmlns="">
            <p:pic>
              <p:nvPicPr>
                <p:cNvPr id="14" name="Ink 13"/>
              </p:nvPicPr>
              <p:blipFill>
                <a:blip r:embed="rId10"/>
              </p:blipFill>
              <p:spPr>
                <a:xfrm>
                  <a:off x="1959732" y="5585148"/>
                  <a:ext cx="360" cy="1692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Ink 16"/>
                <p14:cNvContentPartPr/>
                <p14:nvPr/>
              </p14:nvContentPartPr>
              <p14:xfrm>
                <a:off x="1963692" y="5685228"/>
                <a:ext cx="3240" cy="80280"/>
              </p14:xfrm>
            </p:contentPart>
          </mc:Choice>
          <mc:Fallback xmlns="">
            <p:pic>
              <p:nvPicPr>
                <p:cNvPr id="17" name="Ink 16"/>
              </p:nvPicPr>
              <p:blipFill>
                <a:blip r:embed="rId12"/>
              </p:blipFill>
              <p:spPr>
                <a:xfrm>
                  <a:off x="1963692" y="5685228"/>
                  <a:ext cx="3240" cy="802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Ink 19"/>
                <p14:cNvContentPartPr/>
                <p14:nvPr/>
              </p14:nvContentPartPr>
              <p14:xfrm>
                <a:off x="1948212" y="5590548"/>
                <a:ext cx="360" cy="360"/>
              </p14:xfrm>
            </p:contentPart>
          </mc:Choice>
          <mc:Fallback xmlns="">
            <p:pic>
              <p:nvPicPr>
                <p:cNvPr id="20" name="Ink 19"/>
              </p:nvPicPr>
              <p:blipFill>
                <a:blip r:embed="rId14"/>
              </p:blipFill>
              <p:spPr>
                <a:xfrm>
                  <a:off x="1948212" y="5590548"/>
                  <a:ext cx="360" cy="36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1948212" y="5590548"/>
                <a:ext cx="360" cy="197640"/>
              </p14:xfrm>
            </p:contentPart>
          </mc:Choice>
          <mc:Fallback xmlns="">
            <p:pic>
              <p:nvPicPr>
                <p:cNvPr id="21" name="Ink 20"/>
              </p:nvPicPr>
              <p:blipFill>
                <a:blip r:embed="rId16"/>
              </p:blipFill>
              <p:spPr>
                <a:xfrm>
                  <a:off x="1948212" y="5590548"/>
                  <a:ext cx="360" cy="19764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Ink 21"/>
                <p14:cNvContentPartPr/>
                <p14:nvPr/>
              </p14:nvContentPartPr>
              <p14:xfrm>
                <a:off x="1948212" y="5791068"/>
                <a:ext cx="360" cy="87120"/>
              </p14:xfrm>
            </p:contentPart>
          </mc:Choice>
          <mc:Fallback xmlns="">
            <p:pic>
              <p:nvPicPr>
                <p:cNvPr id="22" name="Ink 21"/>
              </p:nvPicPr>
              <p:blipFill>
                <a:blip r:embed="rId18"/>
              </p:blipFill>
              <p:spPr>
                <a:xfrm>
                  <a:off x="1948212" y="5791068"/>
                  <a:ext cx="360" cy="87120"/>
                </a:xfrm>
                <a:prstGeom prst="rect"/>
              </p:spPr>
            </p:pic>
          </mc:Fallback>
        </mc:AlternateContent>
      </p:grpSp>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6213852" y="2745108"/>
              <a:ext cx="1800" cy="1800"/>
            </p14:xfrm>
          </p:contentPart>
        </mc:Choice>
        <mc:Fallback xmlns="">
          <p:pic>
            <p:nvPicPr>
              <p:cNvPr id="25" name="Ink 24"/>
            </p:nvPicPr>
            <p:blipFill>
              <a:blip r:embed="rId20"/>
            </p:blipFill>
            <p:spPr>
              <a:xfrm>
                <a:off x="6213852" y="2745108"/>
                <a:ext cx="1800" cy="18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Ink 25"/>
              <p14:cNvContentPartPr/>
              <p14:nvPr/>
            </p14:nvContentPartPr>
            <p14:xfrm>
              <a:off x="3151332" y="4227948"/>
              <a:ext cx="360" cy="1800"/>
            </p14:xfrm>
          </p:contentPart>
        </mc:Choice>
        <mc:Fallback xmlns="">
          <p:pic>
            <p:nvPicPr>
              <p:cNvPr id="26" name="Ink 25"/>
            </p:nvPicPr>
            <p:blipFill>
              <a:blip r:embed="rId22"/>
            </p:blipFill>
            <p:spPr>
              <a:xfrm>
                <a:off x="3151332" y="4227948"/>
                <a:ext cx="360" cy="18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3616812" y="3267108"/>
              <a:ext cx="3600" cy="1800"/>
            </p14:xfrm>
          </p:contentPart>
        </mc:Choice>
        <mc:Fallback xmlns="">
          <p:pic>
            <p:nvPicPr>
              <p:cNvPr id="27" name="Ink 26"/>
            </p:nvPicPr>
            <p:blipFill>
              <a:blip r:embed="rId24"/>
            </p:blipFill>
            <p:spPr>
              <a:xfrm>
                <a:off x="3616812" y="3267108"/>
                <a:ext cx="3600" cy="18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234445" y="1540694"/>
              <a:ext cx="1800" cy="360"/>
            </p14:xfrm>
          </p:contentPart>
        </mc:Choice>
        <mc:Fallback xmlns="">
          <p:pic>
            <p:nvPicPr>
              <p:cNvPr id="28" name="Ink 27"/>
            </p:nvPicPr>
            <p:blipFill>
              <a:blip r:embed="rId26"/>
            </p:blipFill>
            <p:spPr>
              <a:xfrm>
                <a:off x="-234445" y="1540694"/>
                <a:ext cx="1800" cy="3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Ink 28"/>
              <p14:cNvContentPartPr/>
              <p14:nvPr/>
            </p14:nvContentPartPr>
            <p14:xfrm>
              <a:off x="547475" y="1215614"/>
              <a:ext cx="9000" cy="2160"/>
            </p14:xfrm>
          </p:contentPart>
        </mc:Choice>
        <mc:Fallback xmlns="">
          <p:pic>
            <p:nvPicPr>
              <p:cNvPr id="29" name="Ink 28"/>
            </p:nvPicPr>
            <p:blipFill>
              <a:blip r:embed="rId28"/>
            </p:blipFill>
            <p:spPr>
              <a:xfrm>
                <a:off x="547475" y="1215614"/>
                <a:ext cx="9000" cy="21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Ink 29"/>
              <p14:cNvContentPartPr/>
              <p14:nvPr/>
            </p14:nvContentPartPr>
            <p14:xfrm>
              <a:off x="336875" y="348014"/>
              <a:ext cx="1800" cy="360"/>
            </p14:xfrm>
          </p:contentPart>
        </mc:Choice>
        <mc:Fallback xmlns="">
          <p:pic>
            <p:nvPicPr>
              <p:cNvPr id="30" name="Ink 29"/>
            </p:nvPicPr>
            <p:blipFill>
              <a:blip r:embed="rId30"/>
            </p:blipFill>
            <p:spPr>
              <a:xfrm>
                <a:off x="336875" y="348014"/>
                <a:ext cx="1800" cy="360"/>
              </a:xfrm>
              <a:prstGeom prst="rect"/>
            </p:spPr>
          </p:pic>
        </mc:Fallback>
      </mc:AlternateContent>
      <p:sp>
        <p:nvSpPr>
          <p:cNvPr id="32" name="Content Placeholder 31"/>
          <p:cNvSpPr>
            <a:spLocks noGrp="1"/>
          </p:cNvSpPr>
          <p:nvPr>
            <p:ph idx="1"/>
          </p:nvPr>
        </p:nvSpPr>
        <p:spPr/>
        <p:txBody>
          <a:bodyPr/>
          <a:lstStyle/>
          <a:p>
            <a:endParaRPr lang="en-US"/>
          </a:p>
        </p:txBody>
      </p:sp>
      <p:pic>
        <p:nvPicPr>
          <p:cNvPr id="33" name="Picture 32"/>
          <p:cNvPicPr>
            <a:picLocks noChangeAspect="1"/>
          </p:cNvPicPr>
          <p:nvPr/>
        </p:nvPicPr>
        <p:blipFill>
          <a:blip r:embed="rId31"/>
          <a:stretch>
            <a:fillRect/>
          </a:stretch>
        </p:blipFill>
        <p:spPr>
          <a:xfrm>
            <a:off x="-120015" y="0"/>
            <a:ext cx="9320530" cy="6974840"/>
          </a:xfrm>
          <a:prstGeom prst="rect">
            <a:avLst/>
          </a:prstGeom>
        </p:spPr>
      </p:pic>
      <p:sp>
        <p:nvSpPr>
          <p:cNvPr id="34" name="TextBox 33"/>
          <p:cNvSpPr txBox="1"/>
          <p:nvPr/>
        </p:nvSpPr>
        <p:spPr>
          <a:xfrm>
            <a:off x="49483" y="5502560"/>
            <a:ext cx="6443830" cy="369332"/>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p:txBody>
      </p:sp>
      <p:sp>
        <p:nvSpPr>
          <p:cNvPr id="36" name="TextBox 35"/>
          <p:cNvSpPr txBox="1"/>
          <p:nvPr/>
        </p:nvSpPr>
        <p:spPr>
          <a:xfrm>
            <a:off x="274017" y="5205537"/>
            <a:ext cx="4738742"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UNEC Elm Günləri</a:t>
            </a:r>
            <a:endParaRPr lang="en-US" sz="3200" b="1" dirty="0">
              <a:latin typeface="Calibri" panose="020F0502020204030204" pitchFamily="34" charset="0"/>
              <a:cs typeface="Calibri" panose="020F0502020204030204" pitchFamily="34" charset="0"/>
            </a:endParaRPr>
          </a:p>
        </p:txBody>
      </p:sp>
      <p:sp>
        <p:nvSpPr>
          <p:cNvPr id="37" name="TextBox 36"/>
          <p:cNvSpPr txBox="1"/>
          <p:nvPr/>
        </p:nvSpPr>
        <p:spPr>
          <a:xfrm>
            <a:off x="4048125" y="5645150"/>
            <a:ext cx="5095240" cy="953135"/>
          </a:xfrm>
          <a:prstGeom prst="rect">
            <a:avLst/>
          </a:prstGeom>
          <a:solidFill>
            <a:schemeClr val="accent1">
              <a:lumMod val="40000"/>
              <a:lumOff val="60000"/>
            </a:schemeClr>
          </a:solidFill>
        </p:spPr>
        <p:txBody>
          <a:bodyPr wrap="square" rtlCol="0">
            <a:spAutoFit/>
          </a:bodyPr>
          <a:lstStyle/>
          <a:p>
            <a:r>
              <a:rPr lang="en-US" sz="2000" b="1" dirty="0">
                <a:latin typeface="Calibri" panose="020F0502020204030204" pitchFamily="34" charset="0"/>
                <a:cs typeface="Calibri" panose="020F0502020204030204" pitchFamily="34" charset="0"/>
              </a:rPr>
              <a:t>Prof. Dr. Rövnəq Rzayev</a:t>
            </a:r>
            <a:endParaRPr lang="en-US" sz="20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Elm və İnnovasiya məsələləri üzrə prorektor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Azərbaycan Dövlət İqtisad Universiteti (UNEC)</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7574" y="593526"/>
            <a:ext cx="5667374" cy="584775"/>
          </a:xfrm>
          <a:prstGeom prst="rect">
            <a:avLst/>
          </a:prstGeom>
          <a:solidFill>
            <a:schemeClr val="accent3"/>
          </a:solidFill>
          <a:ln w="6350">
            <a:solidFill>
              <a:schemeClr val="tx1"/>
            </a:solidFill>
          </a:ln>
        </p:spPr>
        <p:txBody>
          <a:bodyPr wrap="square">
            <a:spAutoFit/>
          </a:bodyPr>
          <a:lstStyle/>
          <a:p>
            <a:pPr algn="ctr">
              <a:buNone/>
            </a:pPr>
            <a:r>
              <a:rPr lang="az-Latn-AZ" sz="1600" dirty="0">
                <a:solidFill>
                  <a:schemeClr val="bg1"/>
                </a:solidFill>
                <a:latin typeface="Times New Roman" panose="02020603050405020304" pitchFamily="18" charset="0"/>
                <a:cs typeface="Times New Roman" panose="02020603050405020304" pitchFamily="18" charset="0"/>
              </a:rPr>
              <a:t>2021-2025-ci illərdə çap edilmiş məqalələrin sayı və onlara edilən istinadların dinamikası</a:t>
            </a:r>
            <a:endParaRPr lang="az-Latn-AZ"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3457575" y="0"/>
            <a:ext cx="5667374" cy="584775"/>
          </a:xfrm>
          <a:prstGeom prst="rect">
            <a:avLst/>
          </a:prstGeom>
          <a:solidFill>
            <a:schemeClr val="accent1">
              <a:lumMod val="20000"/>
              <a:lumOff val="80000"/>
            </a:schemeClr>
          </a:solidFill>
          <a:ln>
            <a:solidFill>
              <a:schemeClr val="bg2">
                <a:lumMod val="50000"/>
              </a:schemeClr>
            </a:solidFill>
          </a:ln>
        </p:spPr>
        <p:txBody>
          <a:bodyPr wrap="square">
            <a:spAutoFit/>
          </a:bodyPr>
          <a:lstStyle/>
          <a:p>
            <a:pPr algn="ctr">
              <a:buNone/>
            </a:pPr>
            <a:r>
              <a:rPr lang="az-Latn-AZ" sz="1600" b="1" kern="0" dirty="0">
                <a:solidFill>
                  <a:schemeClr val="bg1"/>
                </a:solidFill>
                <a:latin typeface="Times New Roman" panose="02020603050405020304" pitchFamily="18" charset="0"/>
                <a:ea typeface="Times New Roman" panose="02020603050405020304" pitchFamily="18" charset="0"/>
              </a:rPr>
              <a:t>STATİSTİK MƏLUMATLAR VƏ GÖSTƏRİCİLƏR</a:t>
            </a:r>
            <a:endParaRPr lang="az-Latn-AZ" sz="1600" b="1" kern="0" dirty="0">
              <a:solidFill>
                <a:schemeClr val="bg1"/>
              </a:solidFill>
              <a:latin typeface="Times New Roman" panose="02020603050405020304" pitchFamily="18" charset="0"/>
              <a:ea typeface="Times New Roman" panose="02020603050405020304" pitchFamily="18" charset="0"/>
            </a:endParaRPr>
          </a:p>
          <a:p>
            <a:pPr algn="ctr">
              <a:buNone/>
            </a:pPr>
            <a:endParaRPr lang="en-US" sz="1600" b="1"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9054" y="584775"/>
            <a:ext cx="3458055" cy="6273225"/>
          </a:xfrm>
          <a:prstGeom prst="rect">
            <a:avLst/>
          </a:prstGeom>
          <a:ln>
            <a:solidFill>
              <a:schemeClr val="bg1"/>
            </a:solidFill>
          </a:ln>
        </p:spPr>
      </p:pic>
      <p:graphicFrame>
        <p:nvGraphicFramePr>
          <p:cNvPr id="8" name="Таблица 7"/>
          <p:cNvGraphicFramePr>
            <a:graphicFrameLocks noGrp="1"/>
          </p:cNvGraphicFramePr>
          <p:nvPr/>
        </p:nvGraphicFramePr>
        <p:xfrm>
          <a:off x="3457575" y="1178301"/>
          <a:ext cx="5686425" cy="1285382"/>
        </p:xfrm>
        <a:graphic>
          <a:graphicData uri="http://schemas.openxmlformats.org/drawingml/2006/table">
            <a:tbl>
              <a:tblPr firstRow="1" bandRow="1">
                <a:tableStyleId>{F5AB1C69-6EDB-4FF4-983F-18BD219EF322}</a:tableStyleId>
              </a:tblPr>
              <a:tblGrid>
                <a:gridCol w="1337982"/>
                <a:gridCol w="698506"/>
                <a:gridCol w="698506"/>
                <a:gridCol w="668992"/>
                <a:gridCol w="649315"/>
                <a:gridCol w="688667"/>
                <a:gridCol w="944457"/>
              </a:tblGrid>
              <a:tr h="353131">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İllər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2023</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Ümumi</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353131">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Məqalə sayı</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7</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93</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563362">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Scopusda istinadlar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7</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135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126</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309</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4" name="Диаграмма 13"/>
          <p:cNvGraphicFramePr/>
          <p:nvPr/>
        </p:nvGraphicFramePr>
        <p:xfrm>
          <a:off x="3742760" y="2570104"/>
          <a:ext cx="5401240" cy="4133850"/>
        </p:xfrm>
        <a:graphic>
          <a:graphicData uri="http://schemas.openxmlformats.org/drawingml/2006/chart">
            <c:chart xmlns:c="http://schemas.openxmlformats.org/drawingml/2006/chart" xmlns:r="http://schemas.openxmlformats.org/officeDocument/2006/relationships" r:id="rId1"/>
          </a:graphicData>
        </a:graphic>
      </p:graphicFrame>
      <p:sp>
        <p:nvSpPr>
          <p:cNvPr id="15" name="Овал 14"/>
          <p:cNvSpPr/>
          <p:nvPr/>
        </p:nvSpPr>
        <p:spPr>
          <a:xfrm>
            <a:off x="6018668" y="4215547"/>
            <a:ext cx="867906" cy="842963"/>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z-Latn-AZ" sz="1400" b="1" dirty="0">
                <a:solidFill>
                  <a:schemeClr val="bg1"/>
                </a:solidFill>
              </a:rPr>
              <a:t>26 nəfər</a:t>
            </a:r>
            <a:endParaRPr lang="az-Latn-AZ" sz="1400" b="1" dirty="0">
              <a:solidFill>
                <a:schemeClr val="bg1"/>
              </a:solidFill>
            </a:endParaRPr>
          </a:p>
        </p:txBody>
      </p:sp>
      <p:sp>
        <p:nvSpPr>
          <p:cNvPr id="16" name="TextBox 15"/>
          <p:cNvSpPr txBox="1"/>
          <p:nvPr/>
        </p:nvSpPr>
        <p:spPr>
          <a:xfrm>
            <a:off x="-19054" y="0"/>
            <a:ext cx="3458056" cy="584775"/>
          </a:xfrm>
          <a:prstGeom prst="rect">
            <a:avLst/>
          </a:prstGeom>
          <a:solidFill>
            <a:schemeClr val="accent1">
              <a:lumMod val="20000"/>
              <a:lumOff val="80000"/>
            </a:schemeClr>
          </a:solidFill>
          <a:ln>
            <a:solidFill>
              <a:schemeClr val="bg2">
                <a:lumMod val="75000"/>
              </a:schemeClr>
            </a:solidFill>
          </a:ln>
        </p:spPr>
        <p:txBody>
          <a:bodyPr wrap="square">
            <a:spAutoFit/>
          </a:bodyPr>
          <a:lstStyle/>
          <a:p>
            <a:pPr algn="ctr">
              <a:buNone/>
            </a:pPr>
            <a:r>
              <a:rPr lang="az-Latn-AZ" sz="1600" b="1" kern="0" dirty="0">
                <a:solidFill>
                  <a:schemeClr val="bg1"/>
                </a:solidFill>
                <a:latin typeface="Times New Roman" panose="02020603050405020304" pitchFamily="18" charset="0"/>
                <a:ea typeface="Times New Roman" panose="02020603050405020304" pitchFamily="18" charset="0"/>
              </a:rPr>
              <a:t>SCOPUS bazası üzrə KVARTİL göstəriciləri</a:t>
            </a:r>
            <a:endParaRPr lang="en-US" sz="1600" b="1"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7" name="TextBox 16"/>
          <p:cNvSpPr txBox="1"/>
          <p:nvPr/>
        </p:nvSpPr>
        <p:spPr>
          <a:xfrm>
            <a:off x="3431382" y="0"/>
            <a:ext cx="45719" cy="6810375"/>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7158251" y="3282287"/>
            <a:ext cx="238836" cy="261610"/>
          </a:xfrm>
          <a:prstGeom prst="rect">
            <a:avLst/>
          </a:prstGeom>
          <a:noFill/>
        </p:spPr>
        <p:txBody>
          <a:bodyPr wrap="square" rtlCol="0">
            <a:spAutoFit/>
          </a:bodyPr>
          <a:lstStyle/>
          <a:p>
            <a:r>
              <a:rPr lang="az-Latn-AZ" sz="1100" b="1" dirty="0"/>
              <a:t>5</a:t>
            </a:r>
            <a:endParaRPr lang="en-US" sz="11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rcRect b="47706"/>
          <a:stretch>
            <a:fillRect/>
          </a:stretch>
        </p:blipFill>
        <p:spPr>
          <a:xfrm>
            <a:off x="81480" y="533400"/>
            <a:ext cx="8981039" cy="4047653"/>
          </a:xfrm>
          <a:prstGeom prst="rect">
            <a:avLst/>
          </a:prstGeom>
        </p:spPr>
      </p:pic>
      <p:sp>
        <p:nvSpPr>
          <p:cNvPr id="5" name="TextBox 4"/>
          <p:cNvSpPr txBox="1"/>
          <p:nvPr/>
        </p:nvSpPr>
        <p:spPr>
          <a:xfrm>
            <a:off x="0" y="5757936"/>
            <a:ext cx="9322130" cy="646331"/>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a:solidFill>
                  <a:schemeClr val="bg1"/>
                </a:solidFill>
                <a:latin typeface="Calibri" panose="020F0502020204030204" pitchFamily="34" charset="0"/>
                <a:cs typeface="Calibri" panose="020F0502020204030204" pitchFamily="34" charset="0"/>
              </a:rPr>
              <a:t>Vergi </a:t>
            </a:r>
            <a:r>
              <a:rPr lang="en-US" dirty="0" err="1">
                <a:solidFill>
                  <a:schemeClr val="bg1"/>
                </a:solidFill>
                <a:latin typeface="Calibri" panose="020F0502020204030204" pitchFamily="34" charset="0"/>
                <a:cs typeface="Calibri" panose="020F0502020204030204" pitchFamily="34" charset="0"/>
              </a:rPr>
              <a:t>sistemi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fiskal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siyasət</a:t>
            </a:r>
            <a:r>
              <a:rPr lang="en-US" dirty="0">
                <a:solidFill>
                  <a:schemeClr val="bg1"/>
                </a:solidFill>
                <a:latin typeface="Calibri" panose="020F0502020204030204" pitchFamily="34" charset="0"/>
                <a:cs typeface="Calibri" panose="020F0502020204030204" pitchFamily="34" charset="0"/>
              </a:rPr>
              <a:t>, Vergi </a:t>
            </a:r>
            <a:r>
              <a:rPr lang="en-US" dirty="0" err="1">
                <a:solidFill>
                  <a:schemeClr val="bg1"/>
                </a:solidFill>
                <a:latin typeface="Calibri" panose="020F0502020204030204" pitchFamily="34" charset="0"/>
                <a:cs typeface="Calibri" panose="020F0502020204030204" pitchFamily="34" charset="0"/>
              </a:rPr>
              <a:t>Inzibatçılığı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Dövlət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maliyyəsi</a:t>
            </a:r>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Makro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mikroiqtisadiyyat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Büdcə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maliyyə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münasibətləri</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1"/>
          <a:srcRect t="51775"/>
          <a:stretch>
            <a:fillRect/>
          </a:stretch>
        </p:blipFill>
        <p:spPr>
          <a:xfrm>
            <a:off x="307818" y="1087583"/>
            <a:ext cx="8836182" cy="3529684"/>
          </a:xfrm>
          <a:prstGeom prst="rect">
            <a:avLst/>
          </a:prstGeom>
        </p:spPr>
      </p:pic>
      <p:sp>
        <p:nvSpPr>
          <p:cNvPr id="8" name="TextBox 7"/>
          <p:cNvSpPr txBox="1"/>
          <p:nvPr/>
        </p:nvSpPr>
        <p:spPr>
          <a:xfrm>
            <a:off x="0" y="5558135"/>
            <a:ext cx="9322130" cy="646331"/>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err="1">
                <a:solidFill>
                  <a:schemeClr val="bg1"/>
                </a:solidFill>
                <a:latin typeface="Calibri" panose="020F0502020204030204" pitchFamily="34" charset="0"/>
                <a:cs typeface="Calibri" panose="020F0502020204030204" pitchFamily="34" charset="0"/>
              </a:rPr>
              <a:t>İqtisad</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elmləri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Maliyyə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mühasibat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Menecment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biznes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Marketinq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Statistika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ekonometrika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İnformasiya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texnologiyaları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rəqəmsal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iqtisadiyyat</a:t>
            </a:r>
            <a:r>
              <a:rPr lang="en-US" b="1" dirty="0">
                <a:solidFill>
                  <a:schemeClr val="bg1"/>
                </a:solidFill>
                <a:latin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rcRect b="48398"/>
          <a:stretch>
            <a:fillRect/>
          </a:stretch>
        </p:blipFill>
        <p:spPr>
          <a:xfrm>
            <a:off x="113168" y="1166300"/>
            <a:ext cx="8917663" cy="3894588"/>
          </a:xfrm>
          <a:prstGeom prst="rect">
            <a:avLst/>
          </a:prstGeom>
        </p:spPr>
      </p:pic>
      <p:sp>
        <p:nvSpPr>
          <p:cNvPr id="5" name="TextBox 4"/>
          <p:cNvSpPr txBox="1"/>
          <p:nvPr/>
        </p:nvSpPr>
        <p:spPr>
          <a:xfrm>
            <a:off x="0" y="5558135"/>
            <a:ext cx="9322130" cy="646331"/>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err="1">
                <a:solidFill>
                  <a:schemeClr val="bg1"/>
                </a:solidFill>
                <a:latin typeface="Calibri" panose="020F0502020204030204" pitchFamily="34" charset="0"/>
                <a:cs typeface="Calibri" panose="020F0502020204030204" pitchFamily="34" charset="0"/>
              </a:rPr>
              <a:t>İqtisadiyyat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Menecment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Maliyyə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Biznes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idarəçiliyi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Marketinq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Sahibkarlıq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İnnovasiya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rəqəmsal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iqtisadiyyat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Strateji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idarəetmə</a:t>
            </a:r>
            <a:r>
              <a:rPr lang="en-US" b="1" dirty="0">
                <a:solidFill>
                  <a:schemeClr val="bg1"/>
                </a:solidFill>
                <a:latin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04495"/>
            <a:ext cx="6554867" cy="3767670"/>
          </a:xfrm>
        </p:spPr>
        <p:txBody>
          <a:bodyPr/>
          <a:lstStyle/>
          <a:p>
            <a:endParaRPr lang="en-US"/>
          </a:p>
        </p:txBody>
      </p:sp>
      <p:pic>
        <p:nvPicPr>
          <p:cNvPr id="4" name="Picture 3"/>
          <p:cNvPicPr>
            <a:picLocks noChangeAspect="1"/>
          </p:cNvPicPr>
          <p:nvPr/>
        </p:nvPicPr>
        <p:blipFill>
          <a:blip r:embed="rId1"/>
          <a:srcRect t="48485"/>
          <a:stretch>
            <a:fillRect/>
          </a:stretch>
        </p:blipFill>
        <p:spPr>
          <a:xfrm>
            <a:off x="-635" y="619125"/>
            <a:ext cx="9145270" cy="4638675"/>
          </a:xfrm>
          <a:prstGeom prst="rect">
            <a:avLst/>
          </a:prstGeom>
        </p:spPr>
      </p:pic>
      <p:sp>
        <p:nvSpPr>
          <p:cNvPr id="5" name="TextBox 4"/>
          <p:cNvSpPr txBox="1"/>
          <p:nvPr/>
        </p:nvSpPr>
        <p:spPr>
          <a:xfrm>
            <a:off x="0" y="5463132"/>
            <a:ext cx="9322130" cy="1200329"/>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err="1">
                <a:solidFill>
                  <a:schemeClr val="bg1"/>
                </a:solidFill>
                <a:latin typeface="Calibri" panose="020F0502020204030204" pitchFamily="34" charset="0"/>
                <a:cs typeface="Calibri" panose="020F0502020204030204" pitchFamily="34" charset="0"/>
              </a:rPr>
              <a:t>Qrafik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vizual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dizaynın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aktual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problemləri</a:t>
            </a:r>
            <a:r>
              <a:rPr lang="en-US" dirty="0">
                <a:solidFill>
                  <a:schemeClr val="bg1"/>
                </a:solidFill>
                <a:latin typeface="Calibri" panose="020F0502020204030204" pitchFamily="34" charset="0"/>
                <a:cs typeface="Calibri" panose="020F0502020204030204" pitchFamily="34" charset="0"/>
              </a:rPr>
              <a:t> — Milli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mədəni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kimlik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kontekstində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dizayn</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Rəqəmsal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texnologiyanın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dizayna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təsiri</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Davamlı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ekoloji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dizayn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yanaşmaları</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Dizayn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təhsili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pedaqoji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metodologiyalar</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İnformasiya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dizaynı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tədqiqatlar</a:t>
            </a:r>
            <a:r>
              <a:rPr lang="en-US" dirty="0">
                <a:solidFill>
                  <a:schemeClr val="bg1"/>
                </a:solidFill>
                <a:latin typeface="Calibri" panose="020F0502020204030204" pitchFamily="34" charset="0"/>
                <a:cs typeface="Calibri" panose="020F0502020204030204" pitchFamily="34" charset="0"/>
              </a:rPr>
              <a:t> (UX/UI) — </a:t>
            </a:r>
            <a:r>
              <a:rPr lang="en-US" dirty="0" err="1">
                <a:solidFill>
                  <a:schemeClr val="bg1"/>
                </a:solidFill>
                <a:latin typeface="Calibri" panose="020F0502020204030204" pitchFamily="34" charset="0"/>
                <a:cs typeface="Calibri" panose="020F0502020204030204" pitchFamily="34" charset="0"/>
              </a:rPr>
              <a:t>Brendinq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vizual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rabitə</a:t>
            </a:r>
            <a:r>
              <a:rPr lang="en-US" dirty="0">
                <a:solidFill>
                  <a:schemeClr val="bg1"/>
                </a:solidFill>
                <a:latin typeface="Calibri" panose="020F0502020204030204" pitchFamily="34" charset="0"/>
                <a:cs typeface="Calibri" panose="020F0502020204030204" pitchFamily="34" charset="0"/>
              </a:rPr>
              <a:t> — Sosial, </a:t>
            </a:r>
            <a:r>
              <a:rPr lang="en-US" dirty="0" err="1">
                <a:solidFill>
                  <a:schemeClr val="bg1"/>
                </a:solidFill>
                <a:latin typeface="Calibri" panose="020F0502020204030204" pitchFamily="34" charset="0"/>
                <a:cs typeface="Calibri" panose="020F0502020204030204" pitchFamily="34" charset="0"/>
              </a:rPr>
              <a:t>iqtisadi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psixoloji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aspektlərdən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dizayna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yanaşmalar</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Generated image: UNEC Journal of Computer Science"/>
          <p:cNvPicPr>
            <a:picLocks noChangeAspect="1"/>
          </p:cNvPicPr>
          <p:nvPr/>
        </p:nvPicPr>
        <p:blipFill>
          <a:blip r:embed="rId1"/>
          <a:stretch>
            <a:fillRect/>
          </a:stretch>
        </p:blipFill>
        <p:spPr>
          <a:xfrm>
            <a:off x="-570016" y="0"/>
            <a:ext cx="10117777" cy="6858000"/>
          </a:xfrm>
          <a:prstGeom prst="rect">
            <a:avLst/>
          </a:prstGeom>
        </p:spPr>
      </p:pic>
      <p:sp>
        <p:nvSpPr>
          <p:cNvPr id="5" name="TextBox 4"/>
          <p:cNvSpPr txBox="1"/>
          <p:nvPr/>
        </p:nvSpPr>
        <p:spPr>
          <a:xfrm>
            <a:off x="0" y="5463132"/>
            <a:ext cx="9322130" cy="923330"/>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err="1">
                <a:solidFill>
                  <a:schemeClr val="bg1"/>
                </a:solidFill>
                <a:latin typeface="Calibri" panose="020F0502020204030204" pitchFamily="34" charset="0"/>
                <a:cs typeface="Calibri" panose="020F0502020204030204" pitchFamily="34" charset="0"/>
              </a:rPr>
              <a:t>Süni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intellekt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maşın</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öyrənməsi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Kibertəhlükəsizlik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Rəqəmsal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texnologiyalar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İnsan</a:t>
            </a:r>
            <a:r>
              <a:rPr lang="en-US" dirty="0">
                <a:solidFill>
                  <a:schemeClr val="bg1"/>
                </a:solidFill>
                <a:latin typeface="Calibri" panose="020F0502020204030204" pitchFamily="34" charset="0"/>
                <a:cs typeface="Calibri" panose="020F0502020204030204" pitchFamily="34" charset="0"/>
              </a:rPr>
              <a:t>–</a:t>
            </a:r>
            <a:r>
              <a:rPr lang="en-US" dirty="0" err="1">
                <a:solidFill>
                  <a:schemeClr val="bg1"/>
                </a:solidFill>
                <a:latin typeface="Calibri" panose="020F0502020204030204" pitchFamily="34" charset="0"/>
                <a:cs typeface="Calibri" panose="020F0502020204030204" pitchFamily="34" charset="0"/>
              </a:rPr>
              <a:t>kompüter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qarşılıqlı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əlaqəsi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Proqram</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mühəndisliyi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Alqoritmlər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hesablama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nəzəriyyəsi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Davamlı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hesablamaSəhiyyə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informatikası</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rcRect b="34444"/>
          <a:stretch>
            <a:fillRect/>
          </a:stretch>
        </p:blipFill>
        <p:spPr>
          <a:xfrm>
            <a:off x="0" y="690748"/>
            <a:ext cx="9144000" cy="4495800"/>
          </a:xfrm>
          <a:prstGeom prst="rect">
            <a:avLst/>
          </a:prstGeom>
        </p:spPr>
      </p:pic>
      <p:sp>
        <p:nvSpPr>
          <p:cNvPr id="5" name="TextBox 4"/>
          <p:cNvSpPr txBox="1"/>
          <p:nvPr/>
        </p:nvSpPr>
        <p:spPr>
          <a:xfrm>
            <a:off x="0" y="5463132"/>
            <a:ext cx="9322130" cy="923330"/>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a:solidFill>
                  <a:schemeClr val="bg1"/>
                </a:solidFill>
                <a:latin typeface="Calibri" panose="020F0502020204030204" pitchFamily="34" charset="0"/>
                <a:cs typeface="Calibri" panose="020F0502020204030204" pitchFamily="34" charset="0"/>
              </a:rPr>
              <a:t>Gender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sosial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transformasiya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bilik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innovasiya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bərabərsizlikdə</a:t>
            </a:r>
            <a:r>
              <a:rPr lang="en-US" dirty="0">
                <a:solidFill>
                  <a:schemeClr val="bg1"/>
                </a:solidFill>
                <a:latin typeface="Calibri" panose="020F0502020204030204" pitchFamily="34" charset="0"/>
                <a:cs typeface="Calibri" panose="020F0502020204030204" pitchFamily="34" charset="0"/>
              </a:rPr>
              <a:t> gender, </a:t>
            </a:r>
            <a:r>
              <a:rPr lang="en-US" dirty="0" err="1">
                <a:solidFill>
                  <a:schemeClr val="bg1"/>
                </a:solidFill>
                <a:latin typeface="Calibri" panose="020F0502020204030204" pitchFamily="34" charset="0"/>
                <a:cs typeface="Calibri" panose="020F0502020204030204" pitchFamily="34" charset="0"/>
              </a:rPr>
              <a:t>iqtisadiyyat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təhsil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siyasətdə</a:t>
            </a:r>
            <a:r>
              <a:rPr lang="en-US" dirty="0">
                <a:solidFill>
                  <a:schemeClr val="bg1"/>
                </a:solidFill>
                <a:latin typeface="Calibri" panose="020F0502020204030204" pitchFamily="34" charset="0"/>
                <a:cs typeface="Calibri" panose="020F0502020204030204" pitchFamily="34" charset="0"/>
              </a:rPr>
              <a:t> gender, </a:t>
            </a:r>
            <a:r>
              <a:rPr lang="en-US" dirty="0" err="1">
                <a:solidFill>
                  <a:schemeClr val="bg1"/>
                </a:solidFill>
                <a:latin typeface="Calibri" panose="020F0502020204030204" pitchFamily="34" charset="0"/>
                <a:cs typeface="Calibri" panose="020F0502020204030204" pitchFamily="34" charset="0"/>
              </a:rPr>
              <a:t>davamlılıq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inklüziv</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inkişaf</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fənlərarası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müqayisəli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yanaşmalar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genderə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həssas</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idarəetmə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siyasət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interseksional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bərabərsizlik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təhlili</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rcRect t="65555"/>
          <a:stretch>
            <a:fillRect/>
          </a:stretch>
        </p:blipFill>
        <p:spPr>
          <a:xfrm>
            <a:off x="71120" y="1390650"/>
            <a:ext cx="9072245" cy="3446780"/>
          </a:xfrm>
          <a:prstGeom prst="rect">
            <a:avLst/>
          </a:prstGeom>
        </p:spPr>
      </p:pic>
      <p:sp>
        <p:nvSpPr>
          <p:cNvPr id="4" name="TextBox 3"/>
          <p:cNvSpPr txBox="1"/>
          <p:nvPr/>
        </p:nvSpPr>
        <p:spPr>
          <a:xfrm>
            <a:off x="0" y="5178124"/>
            <a:ext cx="9322130" cy="369332"/>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a:solidFill>
                  <a:schemeClr val="bg1"/>
                </a:solidFill>
                <a:latin typeface="Calibri" panose="020F0502020204030204" pitchFamily="34" charset="0"/>
                <a:cs typeface="Calibri" panose="020F0502020204030204" pitchFamily="34" charset="0"/>
              </a:rPr>
              <a:t>İ</a:t>
            </a:r>
            <a:r>
              <a:rPr lang="en-US" dirty="0" err="1">
                <a:solidFill>
                  <a:schemeClr val="bg1"/>
                </a:solidFill>
                <a:latin typeface="Calibri" panose="020F0502020204030204" pitchFamily="34" charset="0"/>
                <a:cs typeface="Calibri" panose="020F0502020204030204" pitchFamily="34" charset="0"/>
              </a:rPr>
              <a:t>qtisadiyyat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idarəetmə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texnoloji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elmlər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əlaqəli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sahələr</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rcRect b="45062"/>
          <a:stretch>
            <a:fillRect/>
          </a:stretch>
        </p:blipFill>
        <p:spPr>
          <a:xfrm>
            <a:off x="0" y="1306669"/>
            <a:ext cx="9181683" cy="3767670"/>
          </a:xfrm>
          <a:prstGeom prst="rect">
            <a:avLst/>
          </a:prstGeom>
        </p:spPr>
      </p:pic>
      <p:sp>
        <p:nvSpPr>
          <p:cNvPr id="5" name="TextBox 4"/>
          <p:cNvSpPr txBox="1"/>
          <p:nvPr/>
        </p:nvSpPr>
        <p:spPr>
          <a:xfrm>
            <a:off x="-37684" y="5451256"/>
            <a:ext cx="9322130" cy="646331"/>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err="1">
                <a:solidFill>
                  <a:schemeClr val="bg1"/>
                </a:solidFill>
                <a:latin typeface="Calibri" panose="020F0502020204030204" pitchFamily="34" charset="0"/>
                <a:cs typeface="Calibri" panose="020F0502020204030204" pitchFamily="34" charset="0"/>
              </a:rPr>
              <a:t>Siyasi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iqtisad</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beynəlxalq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münasibətlər</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beynəlxalq</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ticarət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investisiya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hüququ</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ictimai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idarəetmə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dövlət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siyasəti</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1"/>
          <a:srcRect t="54199"/>
          <a:stretch>
            <a:fillRect/>
          </a:stretch>
        </p:blipFill>
        <p:spPr>
          <a:xfrm>
            <a:off x="182880" y="671830"/>
            <a:ext cx="8839835" cy="3938270"/>
          </a:xfrm>
          <a:prstGeom prst="rect">
            <a:avLst/>
          </a:prstGeom>
        </p:spPr>
      </p:pic>
      <p:sp>
        <p:nvSpPr>
          <p:cNvPr id="4" name="TextBox 3"/>
          <p:cNvSpPr txBox="1"/>
          <p:nvPr/>
        </p:nvSpPr>
        <p:spPr>
          <a:xfrm>
            <a:off x="-37684" y="5451256"/>
            <a:ext cx="9322130" cy="646331"/>
          </a:xfrm>
          <a:prstGeom prst="rect">
            <a:avLst/>
          </a:prstGeom>
          <a:solidFill>
            <a:schemeClr val="tx1"/>
          </a:solid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Elm sahəsi: </a:t>
            </a:r>
            <a:r>
              <a:rPr lang="en-US" dirty="0" err="1">
                <a:solidFill>
                  <a:schemeClr val="bg1"/>
                </a:solidFill>
                <a:latin typeface="Calibri" panose="020F0502020204030204" pitchFamily="34" charset="0"/>
                <a:cs typeface="Calibri" panose="020F0502020204030204" pitchFamily="34" charset="0"/>
              </a:rPr>
              <a:t>Təhsil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elmləri</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ölçmə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təhsil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psixologiyası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təhsil</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iqtisadiyyatı</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öyrənmə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elmləri</a:t>
            </a:r>
            <a:r>
              <a:rPr lang="en-US" dirty="0">
                <a:solidFill>
                  <a:schemeClr val="bg1"/>
                </a:solidFill>
                <a:latin typeface="Calibri" panose="020F0502020204030204" pitchFamily="34" charset="0"/>
                <a:cs typeface="Calibri" panose="020F0502020204030204" pitchFamily="34" charset="0"/>
              </a:rPr>
              <a:t>, STEAM (elm, </a:t>
            </a:r>
            <a:r>
              <a:rPr lang="en-US" dirty="0" err="1">
                <a:solidFill>
                  <a:schemeClr val="bg1"/>
                </a:solidFill>
                <a:latin typeface="Calibri" panose="020F0502020204030204" pitchFamily="34" charset="0"/>
                <a:cs typeface="Calibri" panose="020F0502020204030204" pitchFamily="34" charset="0"/>
              </a:rPr>
              <a:t>texnologiya</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mühəndislik</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incəsənət</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və</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riyaziyyat</a:t>
            </a:r>
            <a:r>
              <a:rPr lang="en-US" dirty="0">
                <a:solidFill>
                  <a:schemeClr val="bg1"/>
                </a:solidFill>
                <a:latin typeface="Calibri" panose="020F0502020204030204" pitchFamily="34" charset="0"/>
                <a:cs typeface="Calibri" panose="020F0502020204030204" pitchFamily="34" charset="0"/>
              </a:rPr>
              <a:t>)</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0" y="249669"/>
            <a:ext cx="9144000" cy="523220"/>
          </a:xfrm>
          <a:prstGeom prst="rect">
            <a:avLst/>
          </a:prstGeom>
          <a:noFill/>
        </p:spPr>
        <p:txBody>
          <a:bodyPr wrap="square">
            <a:spAutoFit/>
          </a:bodyPr>
          <a:lstStyle/>
          <a:p>
            <a:pPr algn="ctr">
              <a:buNone/>
            </a:pPr>
            <a:r>
              <a:rPr lang="az-Latn-AZ" sz="2800" b="1" dirty="0">
                <a:solidFill>
                  <a:srgbClr val="002060"/>
                </a:solidFill>
                <a:effectLst/>
                <a:latin typeface="Times New Roman" panose="02020603050405020304" pitchFamily="18" charset="0"/>
                <a:ea typeface="Times New Roman" panose="02020603050405020304" pitchFamily="18" charset="0"/>
              </a:rPr>
              <a:t>UNEC</a:t>
            </a:r>
            <a:r>
              <a:rPr lang="en-US" sz="2800" b="1" dirty="0">
                <a:solidFill>
                  <a:srgbClr val="002060"/>
                </a:solidFill>
                <a:effectLst/>
                <a:latin typeface="Times New Roman" panose="02020603050405020304" pitchFamily="18" charset="0"/>
                <a:ea typeface="Times New Roman" panose="02020603050405020304" pitchFamily="18" charset="0"/>
              </a:rPr>
              <a:t>-in </a:t>
            </a:r>
            <a:r>
              <a:rPr lang="az-Latn-AZ" sz="2800" b="1" dirty="0">
                <a:solidFill>
                  <a:srgbClr val="002060"/>
                </a:solidFill>
                <a:effectLst/>
                <a:latin typeface="Times New Roman" panose="02020603050405020304" pitchFamily="18" charset="0"/>
                <a:ea typeface="Times New Roman" panose="02020603050405020304" pitchFamily="18" charset="0"/>
              </a:rPr>
              <a:t>ELMİ JURNALLARI</a:t>
            </a:r>
            <a:endParaRPr lang="en-US" sz="2800" b="1" u="sng" kern="0"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237507" y="1007288"/>
            <a:ext cx="8336477" cy="5401479"/>
          </a:xfrm>
          <a:prstGeom prst="rect">
            <a:avLst/>
          </a:prstGeom>
          <a:noFill/>
        </p:spPr>
        <p:txBody>
          <a:bodyPr wrap="square">
            <a:spAutoFit/>
          </a:bodyPr>
          <a:lstStyle/>
          <a:p>
            <a:pPr algn="just">
              <a:buNone/>
            </a:pPr>
            <a:r>
              <a:rPr lang="az-Latn-AZ"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UNEC-də iqtisadiyyat, mühəndislik, komputer elmləri, dizayn, gender tədqiqatları, təhsil tədqiqatları və digər interdisiplinar istiqamətləri əhatə edən 11 fərqli elmi jurnal fəaliyyət göstərir:</a:t>
            </a:r>
            <a:endParaRPr lang="az-Latn-AZ"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endParaRPr lang="az-Latn-AZ"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The Journal of Economic Sciences: Theory and Practice </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UNEC Journal of Engineering and Applied Sciences (UNEC JEAS)</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Azərbaycanın vergi jurnalı</a:t>
            </a:r>
            <a:endPar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Azərbaycan Dövlət İqtisad Universitetinin Elmi xəbərləri </a:t>
            </a: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Journal of Belt and Road Studies (JBRS)</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UNEC Journal of Computer Science and Digital Technologies (JCSDT)</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Journal of Economics and Management Advances (JEMA)</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Dizaynın aktual problemləri (Current Problems in Design) (JCPD)</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International Journal of Gender Knowledge and Social Futures (IJGKSF)</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UNEC Tələbə Tədqiqatları Jurnalı</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South Caucasian Journal of Educational Science and Technology (SCJEST)  </a:t>
            </a:r>
            <a:endParaRPr lang="az-Latn-AZ" sz="1500" b="1" dirty="0">
              <a:solidFill>
                <a:schemeClr val="bg1"/>
              </a:solidFill>
              <a:latin typeface="Times New Roman" panose="02020603050405020304" pitchFamily="18" charset="0"/>
              <a:cs typeface="Times New Roman" panose="02020603050405020304" pitchFamily="18" charset="0"/>
            </a:endParaRPr>
          </a:p>
          <a:p>
            <a:pPr algn="just"/>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az-Latn-AZ" sz="1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UNEC-də ilk elmi jurnal - </a:t>
            </a:r>
            <a:r>
              <a:rPr lang="en-US" sz="1500" b="1" dirty="0">
                <a:solidFill>
                  <a:schemeClr val="bg1"/>
                </a:solidFill>
                <a:latin typeface="Times New Roman" panose="02020603050405020304" pitchFamily="18" charset="0"/>
                <a:cs typeface="Times New Roman" panose="02020603050405020304" pitchFamily="18" charset="0"/>
              </a:rPr>
              <a:t>The Journal of Economic Sciences: Theory and Practice (</a:t>
            </a:r>
            <a:r>
              <a:rPr lang="en-US" sz="1500" b="1" dirty="0" err="1">
                <a:solidFill>
                  <a:schemeClr val="bg1"/>
                </a:solidFill>
                <a:latin typeface="Times New Roman" panose="02020603050405020304" pitchFamily="18" charset="0"/>
                <a:cs typeface="Times New Roman" panose="02020603050405020304" pitchFamily="18" charset="0"/>
              </a:rPr>
              <a:t>İqtisad</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elmləri</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jurnalı</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nəzəriyyə</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və</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praktika</a:t>
            </a:r>
            <a:r>
              <a:rPr lang="en-US" sz="1500" b="1" dirty="0">
                <a:solidFill>
                  <a:schemeClr val="bg1"/>
                </a:solidFill>
                <a:latin typeface="Times New Roman" panose="02020603050405020304" pitchFamily="18" charset="0"/>
                <a:cs typeface="Times New Roman" panose="02020603050405020304" pitchFamily="18" charset="0"/>
              </a:rPr>
              <a:t>)</a:t>
            </a:r>
            <a:r>
              <a:rPr lang="az-Latn-AZ" sz="1500" b="1" dirty="0">
                <a:solidFill>
                  <a:schemeClr val="bg1"/>
                </a:solidFill>
                <a:latin typeface="Times New Roman" panose="02020603050405020304" pitchFamily="18" charset="0"/>
                <a:cs typeface="Times New Roman" panose="02020603050405020304" pitchFamily="18" charset="0"/>
              </a:rPr>
              <a:t> </a:t>
            </a:r>
            <a:r>
              <a:rPr lang="az-Latn-AZ" sz="1500" dirty="0">
                <a:solidFill>
                  <a:schemeClr val="bg1"/>
                </a:solidFill>
                <a:latin typeface="Times New Roman" panose="02020603050405020304" pitchFamily="18" charset="0"/>
                <a:cs typeface="Times New Roman" panose="02020603050405020304" pitchFamily="18" charset="0"/>
              </a:rPr>
              <a:t>1994</a:t>
            </a:r>
            <a:r>
              <a:rPr lang="az-Latn-AZ" sz="1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-cü ildə təsis edilmişdir. Daha sonra, 2003-cü ildə növbəti, ikinci jurnal –</a:t>
            </a:r>
            <a:r>
              <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Azərbaycan Vergi Jurnalı</a:t>
            </a:r>
            <a:r>
              <a:rPr lang="az-Latn-AZ" sz="1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2003-cü ildə təsis edilmişdir. 2012-ci ildə </a:t>
            </a:r>
            <a:r>
              <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Azərbaycan Dövlət İqtisad Universitetinin Elmi xəbərləri </a:t>
            </a:r>
            <a:r>
              <a:rPr lang="az-Latn-AZ" sz="15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jurnalı yaradılmışdır.</a:t>
            </a:r>
            <a:endParaRPr lang="az-Latn-AZ" sz="15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2015-ci ilə qədər 3 jurnal təsis edilmiş UNEC-də hazırda 2-si SCOPUS bazasında indekslənməklə, ümumilikdə 11 elmi jurnal fəaliyyət göstərir.</a:t>
            </a: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2968092" y="2306268"/>
              <a:ext cx="1800" cy="1800"/>
            </p14:xfrm>
          </p:contentPart>
        </mc:Choice>
        <mc:Fallback xmlns="">
          <p:pic>
            <p:nvPicPr>
              <p:cNvPr id="3" name="Ink 2"/>
            </p:nvPicPr>
            <p:blipFill>
              <a:blip r:embed="rId3"/>
            </p:blipFill>
            <p:spPr>
              <a:xfrm>
                <a:off x="2968092" y="2306268"/>
                <a:ext cx="1800" cy="1800"/>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134625" y="3819287"/>
            <a:ext cx="7121197" cy="9233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Prof. Dr. Rövnəq Rzayev</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Elm və innovasiya məsələləri üzrə prorektor</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Azərbaycan Dövlət İqtisad Universiteti (UNEC)</a:t>
            </a:r>
            <a:endParaRPr lang="en-US" b="1" dirty="0">
              <a:latin typeface="Calibri" panose="020F0502020204030204" pitchFamily="34" charset="0"/>
              <a:cs typeface="Calibri" panose="020F0502020204030204" pitchFamily="34" charset="0"/>
            </a:endParaRPr>
          </a:p>
        </p:txBody>
      </p:sp>
      <p:grpSp>
        <p:nvGrpSpPr>
          <p:cNvPr id="12" name="Group 11"/>
          <p:cNvGrpSpPr/>
          <p:nvPr/>
        </p:nvGrpSpPr>
        <p:grpSpPr>
          <a:xfrm>
            <a:off x="1917972" y="5489028"/>
            <a:ext cx="57960" cy="413280"/>
            <a:chOff x="1917972" y="5489028"/>
            <a:chExt cx="57960" cy="413280"/>
          </a:xfrm>
        </p:grpSpPr>
        <mc:AlternateContent xmlns:mc="http://schemas.openxmlformats.org/markup-compatibility/2006" xmlns:p14="http://schemas.microsoft.com/office/powerpoint/2010/main">
          <mc:Choice Requires="p14">
            <p:contentPart r:id="rId1" p14:bwMode="auto">
              <p14:nvContentPartPr>
                <p14:cNvPr id="7" name="Ink 6"/>
                <p14:cNvContentPartPr/>
                <p14:nvPr/>
              </p14:nvContentPartPr>
              <p14:xfrm>
                <a:off x="1964052" y="5529708"/>
                <a:ext cx="360" cy="360"/>
              </p14:xfrm>
            </p:contentPart>
          </mc:Choice>
          <mc:Fallback xmlns="">
            <p:pic>
              <p:nvPicPr>
                <p:cNvPr id="7" name="Ink 6"/>
              </p:nvPicPr>
              <p:blipFill>
                <a:blip r:embed="rId2"/>
              </p:blipFill>
              <p:spPr>
                <a:xfrm>
                  <a:off x="1964052" y="5529708"/>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Ink 7"/>
                <p14:cNvContentPartPr/>
                <p14:nvPr/>
              </p14:nvContentPartPr>
              <p14:xfrm>
                <a:off x="1964052" y="5559948"/>
                <a:ext cx="360" cy="360"/>
              </p14:xfrm>
            </p:contentPart>
          </mc:Choice>
          <mc:Fallback xmlns="">
            <p:pic>
              <p:nvPicPr>
                <p:cNvPr id="8" name="Ink 7"/>
              </p:nvPicPr>
              <p:blipFill>
                <a:blip r:embed="rId2"/>
              </p:blipFill>
              <p:spPr>
                <a:xfrm>
                  <a:off x="1964052" y="5559948"/>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1949652" y="5568228"/>
                <a:ext cx="360" cy="360"/>
              </p14:xfrm>
            </p:contentPart>
          </mc:Choice>
          <mc:Fallback xmlns="">
            <p:pic>
              <p:nvPicPr>
                <p:cNvPr id="9" name="Ink 8"/>
              </p:nvPicPr>
              <p:blipFill>
                <a:blip r:embed="rId2"/>
              </p:blipFill>
              <p:spPr>
                <a:xfrm>
                  <a:off x="1949652" y="5568228"/>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1917972" y="5489028"/>
                <a:ext cx="57960" cy="413280"/>
              </p14:xfrm>
            </p:contentPart>
          </mc:Choice>
          <mc:Fallback xmlns="">
            <p:pic>
              <p:nvPicPr>
                <p:cNvPr id="10" name="Ink 9"/>
              </p:nvPicPr>
              <p:blipFill>
                <a:blip r:embed="rId6"/>
              </p:blipFill>
              <p:spPr>
                <a:xfrm>
                  <a:off x="1917972" y="5489028"/>
                  <a:ext cx="57960" cy="413280"/>
                </a:xfrm>
                <a:prstGeom prst="rect"/>
              </p:spPr>
            </p:pic>
          </mc:Fallback>
        </mc:AlternateContent>
      </p:grpSp>
      <p:grpSp>
        <p:nvGrpSpPr>
          <p:cNvPr id="24" name="Group 23"/>
          <p:cNvGrpSpPr/>
          <p:nvPr/>
        </p:nvGrpSpPr>
        <p:grpSpPr>
          <a:xfrm>
            <a:off x="1921572" y="5583348"/>
            <a:ext cx="45360" cy="294840"/>
            <a:chOff x="1921572" y="5583348"/>
            <a:chExt cx="45360" cy="294840"/>
          </a:xfrm>
        </p:grpSpPr>
        <mc:AlternateContent xmlns:mc="http://schemas.openxmlformats.org/markup-compatibility/2006" xmlns:p14="http://schemas.microsoft.com/office/powerpoint/2010/main">
          <mc:Choice Requires="p14">
            <p:contentPart r:id="rId7" p14:bwMode="auto">
              <p14:nvContentPartPr>
                <p14:cNvPr id="13" name="Ink 12"/>
                <p14:cNvContentPartPr/>
                <p14:nvPr/>
              </p14:nvContentPartPr>
              <p14:xfrm>
                <a:off x="1921572" y="5583348"/>
                <a:ext cx="11160" cy="170280"/>
              </p14:xfrm>
            </p:contentPart>
          </mc:Choice>
          <mc:Fallback xmlns="">
            <p:pic>
              <p:nvPicPr>
                <p:cNvPr id="13" name="Ink 12"/>
              </p:nvPicPr>
              <p:blipFill>
                <a:blip r:embed="rId8"/>
              </p:blipFill>
              <p:spPr>
                <a:xfrm>
                  <a:off x="1921572" y="5583348"/>
                  <a:ext cx="11160" cy="1702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Ink 13"/>
                <p14:cNvContentPartPr/>
                <p14:nvPr/>
              </p14:nvContentPartPr>
              <p14:xfrm>
                <a:off x="1959732" y="5585148"/>
                <a:ext cx="360" cy="16920"/>
              </p14:xfrm>
            </p:contentPart>
          </mc:Choice>
          <mc:Fallback xmlns="">
            <p:pic>
              <p:nvPicPr>
                <p:cNvPr id="14" name="Ink 13"/>
              </p:nvPicPr>
              <p:blipFill>
                <a:blip r:embed="rId10"/>
              </p:blipFill>
              <p:spPr>
                <a:xfrm>
                  <a:off x="1959732" y="5585148"/>
                  <a:ext cx="360" cy="1692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Ink 16"/>
                <p14:cNvContentPartPr/>
                <p14:nvPr/>
              </p14:nvContentPartPr>
              <p14:xfrm>
                <a:off x="1963692" y="5685228"/>
                <a:ext cx="3240" cy="80280"/>
              </p14:xfrm>
            </p:contentPart>
          </mc:Choice>
          <mc:Fallback xmlns="">
            <p:pic>
              <p:nvPicPr>
                <p:cNvPr id="17" name="Ink 16"/>
              </p:nvPicPr>
              <p:blipFill>
                <a:blip r:embed="rId12"/>
              </p:blipFill>
              <p:spPr>
                <a:xfrm>
                  <a:off x="1963692" y="5685228"/>
                  <a:ext cx="3240" cy="802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Ink 19"/>
                <p14:cNvContentPartPr/>
                <p14:nvPr/>
              </p14:nvContentPartPr>
              <p14:xfrm>
                <a:off x="1948212" y="5590548"/>
                <a:ext cx="360" cy="360"/>
              </p14:xfrm>
            </p:contentPart>
          </mc:Choice>
          <mc:Fallback xmlns="">
            <p:pic>
              <p:nvPicPr>
                <p:cNvPr id="20" name="Ink 19"/>
              </p:nvPicPr>
              <p:blipFill>
                <a:blip r:embed="rId14"/>
              </p:blipFill>
              <p:spPr>
                <a:xfrm>
                  <a:off x="1948212" y="5590548"/>
                  <a:ext cx="360" cy="36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1948212" y="5590548"/>
                <a:ext cx="360" cy="197640"/>
              </p14:xfrm>
            </p:contentPart>
          </mc:Choice>
          <mc:Fallback xmlns="">
            <p:pic>
              <p:nvPicPr>
                <p:cNvPr id="21" name="Ink 20"/>
              </p:nvPicPr>
              <p:blipFill>
                <a:blip r:embed="rId16"/>
              </p:blipFill>
              <p:spPr>
                <a:xfrm>
                  <a:off x="1948212" y="5590548"/>
                  <a:ext cx="360" cy="19764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Ink 21"/>
                <p14:cNvContentPartPr/>
                <p14:nvPr/>
              </p14:nvContentPartPr>
              <p14:xfrm>
                <a:off x="1948212" y="5791068"/>
                <a:ext cx="360" cy="87120"/>
              </p14:xfrm>
            </p:contentPart>
          </mc:Choice>
          <mc:Fallback xmlns="">
            <p:pic>
              <p:nvPicPr>
                <p:cNvPr id="22" name="Ink 21"/>
              </p:nvPicPr>
              <p:blipFill>
                <a:blip r:embed="rId18"/>
              </p:blipFill>
              <p:spPr>
                <a:xfrm>
                  <a:off x="1948212" y="5791068"/>
                  <a:ext cx="360" cy="87120"/>
                </a:xfrm>
                <a:prstGeom prst="rect"/>
              </p:spPr>
            </p:pic>
          </mc:Fallback>
        </mc:AlternateContent>
      </p:grpSp>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6213852" y="2745108"/>
              <a:ext cx="1800" cy="1800"/>
            </p14:xfrm>
          </p:contentPart>
        </mc:Choice>
        <mc:Fallback xmlns="">
          <p:pic>
            <p:nvPicPr>
              <p:cNvPr id="25" name="Ink 24"/>
            </p:nvPicPr>
            <p:blipFill>
              <a:blip r:embed="rId20"/>
            </p:blipFill>
            <p:spPr>
              <a:xfrm>
                <a:off x="6213852" y="2745108"/>
                <a:ext cx="1800" cy="18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Ink 25"/>
              <p14:cNvContentPartPr/>
              <p14:nvPr/>
            </p14:nvContentPartPr>
            <p14:xfrm>
              <a:off x="3151332" y="4227948"/>
              <a:ext cx="360" cy="1800"/>
            </p14:xfrm>
          </p:contentPart>
        </mc:Choice>
        <mc:Fallback xmlns="">
          <p:pic>
            <p:nvPicPr>
              <p:cNvPr id="26" name="Ink 25"/>
            </p:nvPicPr>
            <p:blipFill>
              <a:blip r:embed="rId22"/>
            </p:blipFill>
            <p:spPr>
              <a:xfrm>
                <a:off x="3151332" y="4227948"/>
                <a:ext cx="360" cy="18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3616812" y="3267108"/>
              <a:ext cx="3600" cy="1800"/>
            </p14:xfrm>
          </p:contentPart>
        </mc:Choice>
        <mc:Fallback xmlns="">
          <p:pic>
            <p:nvPicPr>
              <p:cNvPr id="27" name="Ink 26"/>
            </p:nvPicPr>
            <p:blipFill>
              <a:blip r:embed="rId24"/>
            </p:blipFill>
            <p:spPr>
              <a:xfrm>
                <a:off x="3616812" y="3267108"/>
                <a:ext cx="3600" cy="18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234445" y="1540694"/>
              <a:ext cx="1800" cy="360"/>
            </p14:xfrm>
          </p:contentPart>
        </mc:Choice>
        <mc:Fallback xmlns="">
          <p:pic>
            <p:nvPicPr>
              <p:cNvPr id="28" name="Ink 27"/>
            </p:nvPicPr>
            <p:blipFill>
              <a:blip r:embed="rId26"/>
            </p:blipFill>
            <p:spPr>
              <a:xfrm>
                <a:off x="-234445" y="1540694"/>
                <a:ext cx="1800" cy="3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Ink 28"/>
              <p14:cNvContentPartPr/>
              <p14:nvPr/>
            </p14:nvContentPartPr>
            <p14:xfrm>
              <a:off x="547475" y="1215614"/>
              <a:ext cx="9000" cy="2160"/>
            </p14:xfrm>
          </p:contentPart>
        </mc:Choice>
        <mc:Fallback xmlns="">
          <p:pic>
            <p:nvPicPr>
              <p:cNvPr id="29" name="Ink 28"/>
            </p:nvPicPr>
            <p:blipFill>
              <a:blip r:embed="rId28"/>
            </p:blipFill>
            <p:spPr>
              <a:xfrm>
                <a:off x="547475" y="1215614"/>
                <a:ext cx="9000" cy="21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Ink 29"/>
              <p14:cNvContentPartPr/>
              <p14:nvPr/>
            </p14:nvContentPartPr>
            <p14:xfrm>
              <a:off x="336875" y="348014"/>
              <a:ext cx="1800" cy="360"/>
            </p14:xfrm>
          </p:contentPart>
        </mc:Choice>
        <mc:Fallback xmlns="">
          <p:pic>
            <p:nvPicPr>
              <p:cNvPr id="30" name="Ink 29"/>
            </p:nvPicPr>
            <p:blipFill>
              <a:blip r:embed="rId30"/>
            </p:blipFill>
            <p:spPr>
              <a:xfrm>
                <a:off x="336875" y="348014"/>
                <a:ext cx="1800" cy="360"/>
              </a:xfrm>
              <a:prstGeom prst="rect"/>
            </p:spPr>
          </p:pic>
        </mc:Fallback>
      </mc:AlternateContent>
      <p:sp>
        <p:nvSpPr>
          <p:cNvPr id="32" name="Content Placeholder 31"/>
          <p:cNvSpPr>
            <a:spLocks noGrp="1"/>
          </p:cNvSpPr>
          <p:nvPr>
            <p:ph idx="1"/>
          </p:nvPr>
        </p:nvSpPr>
        <p:spPr/>
        <p:txBody>
          <a:bodyPr/>
          <a:lstStyle/>
          <a:p>
            <a:endParaRPr lang="en-US"/>
          </a:p>
        </p:txBody>
      </p:sp>
      <p:pic>
        <p:nvPicPr>
          <p:cNvPr id="33" name="Picture 32"/>
          <p:cNvPicPr>
            <a:picLocks noChangeAspect="1"/>
          </p:cNvPicPr>
          <p:nvPr/>
        </p:nvPicPr>
        <p:blipFill>
          <a:blip r:embed="rId31"/>
          <a:stretch>
            <a:fillRect/>
          </a:stretch>
        </p:blipFill>
        <p:spPr>
          <a:xfrm>
            <a:off x="-234445" y="115644"/>
            <a:ext cx="9865895" cy="6626711"/>
          </a:xfrm>
          <a:prstGeom prst="rect">
            <a:avLst/>
          </a:prstGeom>
        </p:spPr>
      </p:pic>
      <p:sp>
        <p:nvSpPr>
          <p:cNvPr id="34" name="TextBox 33"/>
          <p:cNvSpPr txBox="1"/>
          <p:nvPr/>
        </p:nvSpPr>
        <p:spPr>
          <a:xfrm>
            <a:off x="134625" y="5514863"/>
            <a:ext cx="6443830" cy="954107"/>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Prof. Dr. Rövnəq Rzayev</a:t>
            </a:r>
            <a:endParaRPr lang="en-US" sz="20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Elm və İnnovasiya məsələləri üzrə prorektor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Azərbaycan Dövlət İqtisad Universiteti (UNEC)</a:t>
            </a:r>
            <a:endParaRPr lang="en-US" dirty="0">
              <a:latin typeface="Calibri" panose="020F0502020204030204" pitchFamily="34" charset="0"/>
              <a:cs typeface="Calibri" panose="020F0502020204030204" pitchFamily="34" charset="0"/>
            </a:endParaRPr>
          </a:p>
        </p:txBody>
      </p:sp>
      <p:sp>
        <p:nvSpPr>
          <p:cNvPr id="36" name="TextBox 35"/>
          <p:cNvSpPr txBox="1"/>
          <p:nvPr/>
        </p:nvSpPr>
        <p:spPr>
          <a:xfrm>
            <a:off x="642112" y="4897777"/>
            <a:ext cx="4738742"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UNEC Elm Günləri</a:t>
            </a:r>
            <a:endParaRPr lang="en-US" sz="2000" b="1" dirty="0">
              <a:latin typeface="Calibri" panose="020F0502020204030204" pitchFamily="34" charset="0"/>
              <a:cs typeface="Calibri" panose="020F0502020204030204" pitchFamily="34" charset="0"/>
            </a:endParaRPr>
          </a:p>
        </p:txBody>
      </p:sp>
      <p:sp>
        <p:nvSpPr>
          <p:cNvPr id="3" name="TextBox 2"/>
          <p:cNvSpPr txBox="1"/>
          <p:nvPr/>
        </p:nvSpPr>
        <p:spPr>
          <a:xfrm>
            <a:off x="5231220" y="5728178"/>
            <a:ext cx="4996118" cy="400110"/>
          </a:xfrm>
          <a:prstGeom prst="rect">
            <a:avLst/>
          </a:prstGeom>
          <a:solidFill>
            <a:schemeClr val="bg2">
              <a:lumMod val="60000"/>
              <a:lumOff val="40000"/>
            </a:schemeClr>
          </a:solidFill>
        </p:spPr>
        <p:txBody>
          <a:bodyPr wrap="square" rtlCol="0">
            <a:spAutoFit/>
          </a:bodyPr>
          <a:lstStyle/>
          <a:p>
            <a:r>
              <a:rPr lang="en-US" sz="2000" b="1" dirty="0">
                <a:latin typeface="Calibri" panose="020F0502020204030204" pitchFamily="34" charset="0"/>
                <a:cs typeface="Calibri" panose="020F0502020204030204" pitchFamily="34" charset="0"/>
              </a:rPr>
              <a:t>DİQQƏTİNİZ ÜÇÜN TƏŞƏKKÜR EDİRİK!</a:t>
            </a:r>
            <a:endParaRPr lang="en-US" sz="2000" b="1"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93354"/>
            <a:ext cx="9286504" cy="7151354"/>
          </a:xfrm>
          <a:prstGeom prst="rect">
            <a:avLst/>
          </a:prstGeom>
          <a:solidFill>
            <a:schemeClr val="bg2">
              <a:lumMod val="20000"/>
              <a:lumOff val="8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latin typeface="Calibri" panose="020F0502020204030204" pitchFamily="34" charset="0"/>
              <a:cs typeface="Calibri" panose="020F0502020204030204" pitchFamily="34" charset="0"/>
            </a:endParaRPr>
          </a:p>
          <a:p>
            <a:pPr algn="ctr"/>
            <a:r>
              <a:rPr lang="en-US" sz="2400" b="1" dirty="0">
                <a:solidFill>
                  <a:srgbClr val="002060"/>
                </a:solidFill>
                <a:latin typeface="Calibri" panose="020F0502020204030204" pitchFamily="34" charset="0"/>
                <a:cs typeface="Calibri" panose="020F0502020204030204" pitchFamily="34" charset="0"/>
              </a:rPr>
              <a:t>UNEC ELMİ JURNALLARI HAQQINDA ƏSAS MƏLUMATLAR</a:t>
            </a:r>
            <a:endParaRPr lang="en-US" sz="2400" b="1" dirty="0">
              <a:solidFill>
                <a:srgbClr val="002060"/>
              </a:solidFill>
              <a:latin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cs typeface="Calibri" panose="020F0502020204030204" pitchFamily="34" charset="0"/>
            </a:endParaRPr>
          </a:p>
          <a:p>
            <a:pPr>
              <a:buFont typeface="+mj-lt"/>
              <a:buAutoNum type="arabicPeriod"/>
            </a:pPr>
            <a:r>
              <a:rPr lang="en-US" sz="1500" dirty="0">
                <a:solidFill>
                  <a:schemeClr val="bg1"/>
                </a:solidFill>
                <a:latin typeface="Calibri" panose="020F0502020204030204" pitchFamily="34" charset="0"/>
                <a:cs typeface="Calibri" panose="020F0502020204030204" pitchFamily="34" charset="0"/>
              </a:rPr>
              <a:t>UNEC-</a:t>
            </a:r>
            <a:r>
              <a:rPr lang="en-US" sz="1500" dirty="0" err="1">
                <a:solidFill>
                  <a:schemeClr val="bg1"/>
                </a:solidFill>
                <a:latin typeface="Calibri" panose="020F0502020204030204" pitchFamily="34" charset="0"/>
                <a:cs typeface="Calibri" panose="020F0502020204030204" pitchFamily="34" charset="0"/>
              </a:rPr>
              <a:t>də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mövcud</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olan</a:t>
            </a:r>
            <a:r>
              <a:rPr lang="en-US" sz="1500" dirty="0">
                <a:solidFill>
                  <a:schemeClr val="bg1"/>
                </a:solidFill>
                <a:latin typeface="Calibri" panose="020F0502020204030204" pitchFamily="34" charset="0"/>
                <a:cs typeface="Calibri" panose="020F0502020204030204" pitchFamily="34" charset="0"/>
              </a:rPr>
              <a:t> 11 </a:t>
            </a:r>
            <a:r>
              <a:rPr lang="en-US" sz="1500" dirty="0" err="1">
                <a:solidFill>
                  <a:schemeClr val="bg1"/>
                </a:solidFill>
                <a:latin typeface="Calibri" panose="020F0502020204030204" pitchFamily="34" charset="0"/>
                <a:cs typeface="Calibri" panose="020F0502020204030204" pitchFamily="34" charset="0"/>
              </a:rPr>
              <a:t>elmi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jurnaldan</a:t>
            </a:r>
            <a:r>
              <a:rPr lang="en-US" sz="1500" dirty="0">
                <a:solidFill>
                  <a:schemeClr val="bg1"/>
                </a:solidFill>
                <a:latin typeface="Calibri" panose="020F0502020204030204" pitchFamily="34" charset="0"/>
                <a:cs typeface="Calibri" panose="020F0502020204030204" pitchFamily="34" charset="0"/>
              </a:rPr>
              <a:t> 8-i </a:t>
            </a:r>
            <a:r>
              <a:rPr lang="en-US" sz="1500" b="1" dirty="0">
                <a:solidFill>
                  <a:schemeClr val="bg1"/>
                </a:solidFill>
                <a:latin typeface="Calibri" panose="020F0502020204030204" pitchFamily="34" charset="0"/>
                <a:cs typeface="Calibri" panose="020F0502020204030204" pitchFamily="34" charset="0"/>
              </a:rPr>
              <a:t>Open Journal Systems (OJS)</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platformasında</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yerləşdirilmiş</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tam </a:t>
            </a:r>
            <a:r>
              <a:rPr lang="en-US" sz="1500" dirty="0" err="1">
                <a:solidFill>
                  <a:schemeClr val="bg1"/>
                </a:solidFill>
                <a:latin typeface="Calibri" panose="020F0502020204030204" pitchFamily="34" charset="0"/>
                <a:cs typeface="Calibri" panose="020F0502020204030204" pitchFamily="34" charset="0"/>
              </a:rPr>
              <a:t>şəkildə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sinxronlaşdırılmışdır</a:t>
            </a:r>
            <a:r>
              <a:rPr lang="en-US" sz="1500" dirty="0">
                <a:solidFill>
                  <a:schemeClr val="bg1"/>
                </a:solidFill>
                <a:latin typeface="Calibri" panose="020F0502020204030204" pitchFamily="34" charset="0"/>
                <a:cs typeface="Calibri" panose="020F0502020204030204" pitchFamily="34" charset="0"/>
              </a:rPr>
              <a:t>. </a:t>
            </a: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r>
              <a:rPr lang="en-US" sz="1500" dirty="0">
                <a:solidFill>
                  <a:schemeClr val="bg1"/>
                </a:solidFill>
                <a:latin typeface="Calibri" panose="020F0502020204030204" pitchFamily="34" charset="0"/>
                <a:cs typeface="Calibri" panose="020F0502020204030204" pitchFamily="34" charset="0"/>
              </a:rPr>
              <a:t>Bu </a:t>
            </a:r>
            <a:r>
              <a:rPr lang="en-US" sz="1500" dirty="0" err="1">
                <a:solidFill>
                  <a:schemeClr val="bg1"/>
                </a:solidFill>
                <a:latin typeface="Calibri" panose="020F0502020204030204" pitchFamily="34" charset="0"/>
                <a:cs typeface="Calibri" panose="020F0502020204030204" pitchFamily="34" charset="0"/>
              </a:rPr>
              <a:t>jurnallar</a:t>
            </a:r>
            <a:r>
              <a:rPr lang="en-US" sz="1500" dirty="0">
                <a:solidFill>
                  <a:schemeClr val="bg1"/>
                </a:solidFill>
                <a:latin typeface="Calibri" panose="020F0502020204030204" pitchFamily="34" charset="0"/>
                <a:cs typeface="Calibri" panose="020F0502020204030204" pitchFamily="34" charset="0"/>
              </a:rPr>
              <a:t> UNEC-in </a:t>
            </a:r>
            <a:r>
              <a:rPr lang="en-US" sz="1500" dirty="0" err="1">
                <a:solidFill>
                  <a:schemeClr val="bg1"/>
                </a:solidFill>
                <a:latin typeface="Calibri" panose="020F0502020204030204" pitchFamily="34" charset="0"/>
                <a:cs typeface="Calibri" panose="020F0502020204030204" pitchFamily="34" charset="0"/>
              </a:rPr>
              <a:t>vahid</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elektron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platforması</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olan</a:t>
            </a:r>
            <a:r>
              <a:rPr lang="az-Latn-AZ"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hlinkClick r:id="rId1"/>
              </a:rPr>
              <a:t>UNEC</a:t>
            </a:r>
            <a:r>
              <a:rPr lang="en-US" sz="1500" dirty="0">
                <a:solidFill>
                  <a:schemeClr val="bg1"/>
                </a:solidFill>
                <a:latin typeface="Calibri" panose="020F0502020204030204" pitchFamily="34" charset="0"/>
                <a:cs typeface="Calibri" panose="020F0502020204030204" pitchFamily="34" charset="0"/>
                <a:hlinkClick r:id="rId1"/>
              </a:rPr>
              <a:t> Journals Portal-a keçid</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üzərindən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fəaliyyət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göstərir</a:t>
            </a:r>
            <a:r>
              <a:rPr lang="en-US" sz="1500" dirty="0">
                <a:solidFill>
                  <a:schemeClr val="bg1"/>
                </a:solidFill>
                <a:latin typeface="Calibri" panose="020F0502020204030204" pitchFamily="34" charset="0"/>
                <a:cs typeface="Calibri" panose="020F0502020204030204" pitchFamily="34" charset="0"/>
              </a:rPr>
              <a:t>.</a:t>
            </a: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r>
              <a:rPr lang="en-US" sz="1500" dirty="0" err="1">
                <a:solidFill>
                  <a:schemeClr val="bg1"/>
                </a:solidFill>
                <a:latin typeface="Calibri" panose="020F0502020204030204" pitchFamily="34" charset="0"/>
                <a:cs typeface="Calibri" panose="020F0502020204030204" pitchFamily="34" charset="0"/>
              </a:rPr>
              <a:t>Platforma</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beynəlxalq</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standartlara</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uyğun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qurulmuşdur</a:t>
            </a:r>
            <a:r>
              <a:rPr lang="az-Latn-AZ" sz="1500" dirty="0">
                <a:solidFill>
                  <a:schemeClr val="bg1"/>
                </a:solidFill>
                <a:latin typeface="Calibri" panose="020F0502020204030204" pitchFamily="34" charset="0"/>
                <a:cs typeface="Calibri" panose="020F0502020204030204" pitchFamily="34" charset="0"/>
              </a:rPr>
              <a:t>:</a:t>
            </a:r>
            <a:r>
              <a:rPr lang="en-US" sz="1500"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şəffaf</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etik</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və</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akademik</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nəşr</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prinsiplərinə</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əsaslanır</a:t>
            </a:r>
            <a:r>
              <a:rPr lang="en-US" sz="1500" dirty="0">
                <a:solidFill>
                  <a:schemeClr val="bg1"/>
                </a:solidFill>
                <a:latin typeface="Calibri" panose="020F0502020204030204" pitchFamily="34" charset="0"/>
                <a:cs typeface="Calibri" panose="020F0502020204030204" pitchFamily="34" charset="0"/>
              </a:rPr>
              <a:t>. </a:t>
            </a: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r>
              <a:rPr lang="en-US" sz="1500" dirty="0" err="1">
                <a:solidFill>
                  <a:schemeClr val="bg1"/>
                </a:solidFill>
                <a:latin typeface="Calibri" panose="020F0502020204030204" pitchFamily="34" charset="0"/>
                <a:cs typeface="Calibri" panose="020F0502020204030204" pitchFamily="34" charset="0"/>
              </a:rPr>
              <a:t>Bütün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jurnallar</a:t>
            </a:r>
            <a:r>
              <a:rPr lang="en-US" sz="1500" dirty="0">
                <a:solidFill>
                  <a:schemeClr val="bg1"/>
                </a:solidFill>
                <a:latin typeface="Calibri" panose="020F0502020204030204" pitchFamily="34" charset="0"/>
                <a:cs typeface="Calibri" panose="020F0502020204030204" pitchFamily="34" charset="0"/>
              </a:rPr>
              <a:t> </a:t>
            </a:r>
            <a:r>
              <a:rPr lang="en-US" sz="1500" b="1" dirty="0">
                <a:solidFill>
                  <a:schemeClr val="bg1"/>
                </a:solidFill>
                <a:latin typeface="Calibri" panose="020F0502020204030204" pitchFamily="34" charset="0"/>
                <a:cs typeface="Calibri" panose="020F0502020204030204" pitchFamily="34" charset="0"/>
              </a:rPr>
              <a:t>Open Access (</a:t>
            </a:r>
            <a:r>
              <a:rPr lang="en-US" sz="1500" b="1" dirty="0" err="1">
                <a:solidFill>
                  <a:schemeClr val="bg1"/>
                </a:solidFill>
                <a:latin typeface="Calibri" panose="020F0502020204030204" pitchFamily="34" charset="0"/>
                <a:cs typeface="Calibri" panose="020F0502020204030204" pitchFamily="34" charset="0"/>
              </a:rPr>
              <a:t>açıq</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giriş</a:t>
            </a:r>
            <a:r>
              <a:rPr lang="en-US" sz="1500" b="1" dirty="0">
                <a:solidFill>
                  <a:schemeClr val="bg1"/>
                </a:solidFill>
                <a:latin typeface="Calibri" panose="020F0502020204030204" pitchFamily="34" charset="0"/>
                <a:cs typeface="Calibri" panose="020F0502020204030204" pitchFamily="34" charset="0"/>
              </a:rPr>
              <a: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prinsipi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ilə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fəaliyyət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göstərir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istifadəçilər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məqalələrə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sərbəst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şəkildə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çıxış</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əldə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edə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bilirlər</a:t>
            </a:r>
            <a:r>
              <a:rPr lang="en-US" sz="1500" dirty="0">
                <a:solidFill>
                  <a:schemeClr val="bg1"/>
                </a:solidFill>
                <a:latin typeface="Calibri" panose="020F0502020204030204" pitchFamily="34" charset="0"/>
                <a:cs typeface="Calibri" panose="020F0502020204030204" pitchFamily="34" charset="0"/>
              </a:rPr>
              <a:t>. </a:t>
            </a: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endParaRPr lang="en-US" sz="1500" dirty="0">
              <a:solidFill>
                <a:schemeClr val="bg1"/>
              </a:solidFill>
              <a:latin typeface="Calibri" panose="020F0502020204030204" pitchFamily="34" charset="0"/>
              <a:cs typeface="Calibri" panose="020F0502020204030204" pitchFamily="34" charset="0"/>
            </a:endParaRPr>
          </a:p>
          <a:p>
            <a:r>
              <a:rPr lang="en-US" sz="1500" dirty="0">
                <a:solidFill>
                  <a:schemeClr val="bg1"/>
                </a:solidFill>
                <a:latin typeface="Calibri" panose="020F0502020204030204" pitchFamily="34" charset="0"/>
                <a:cs typeface="Calibri" panose="020F0502020204030204" pitchFamily="34" charset="0"/>
              </a:rPr>
              <a:t>5. </a:t>
            </a:r>
            <a:r>
              <a:rPr lang="en-US" sz="1500" dirty="0" err="1">
                <a:solidFill>
                  <a:schemeClr val="bg1"/>
                </a:solidFill>
                <a:latin typeface="Calibri" panose="020F0502020204030204" pitchFamily="34" charset="0"/>
                <a:cs typeface="Calibri" panose="020F0502020204030204" pitchFamily="34" charset="0"/>
              </a:rPr>
              <a:t>Jurnallarda</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dərc</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olunan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bütün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məqalələr</a:t>
            </a:r>
            <a:r>
              <a:rPr lang="en-US" sz="1500" dirty="0">
                <a:solidFill>
                  <a:schemeClr val="bg1"/>
                </a:solidFill>
                <a:latin typeface="Calibri" panose="020F0502020204030204" pitchFamily="34" charset="0"/>
                <a:cs typeface="Calibri" panose="020F0502020204030204" pitchFamily="34" charset="0"/>
              </a:rPr>
              <a:t> </a:t>
            </a:r>
            <a:r>
              <a:rPr lang="en-US" sz="1500" b="1" dirty="0">
                <a:solidFill>
                  <a:schemeClr val="bg1"/>
                </a:solidFill>
                <a:latin typeface="Calibri" panose="020F0502020204030204" pitchFamily="34" charset="0"/>
                <a:cs typeface="Calibri" panose="020F0502020204030204" pitchFamily="34" charset="0"/>
              </a:rPr>
              <a:t>Creative Commons 4.0 </a:t>
            </a:r>
            <a:r>
              <a:rPr lang="en-US" sz="1500" b="1" dirty="0" err="1">
                <a:solidFill>
                  <a:schemeClr val="bg1"/>
                </a:solidFill>
                <a:latin typeface="Calibri" panose="020F0502020204030204" pitchFamily="34" charset="0"/>
                <a:cs typeface="Calibri" panose="020F0502020204030204" pitchFamily="34" charset="0"/>
              </a:rPr>
              <a:t>lisenziyası</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ilə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qorunur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açıq</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istifadəyə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imkan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verir</a:t>
            </a:r>
            <a:r>
              <a:rPr lang="en-US" sz="1500" dirty="0">
                <a:solidFill>
                  <a:schemeClr val="bg1"/>
                </a:solidFill>
                <a:latin typeface="Calibri" panose="020F0502020204030204" pitchFamily="34" charset="0"/>
                <a:cs typeface="Calibri" panose="020F0502020204030204" pitchFamily="34" charset="0"/>
              </a:rPr>
              <a:t>.</a:t>
            </a:r>
            <a:endParaRPr lang="en-US" sz="1500" dirty="0">
              <a:solidFill>
                <a:schemeClr val="bg1"/>
              </a:solidFill>
              <a:latin typeface="Calibri" panose="020F0502020204030204" pitchFamily="34" charset="0"/>
              <a:cs typeface="Calibri" panose="020F0502020204030204" pitchFamily="34" charset="0"/>
            </a:endParaRPr>
          </a:p>
          <a:p>
            <a:endParaRPr lang="en-US" sz="1500" dirty="0">
              <a:solidFill>
                <a:schemeClr val="bg1"/>
              </a:solidFill>
              <a:latin typeface="Calibri" panose="020F0502020204030204" pitchFamily="34" charset="0"/>
              <a:cs typeface="Calibri" panose="020F0502020204030204" pitchFamily="34" charset="0"/>
            </a:endParaRPr>
          </a:p>
          <a:p>
            <a:r>
              <a:rPr lang="en-US" sz="1500" dirty="0">
                <a:solidFill>
                  <a:schemeClr val="bg1"/>
                </a:solidFill>
                <a:latin typeface="Calibri" panose="020F0502020204030204" pitchFamily="34" charset="0"/>
                <a:cs typeface="Calibri" panose="020F0502020204030204" pitchFamily="34" charset="0"/>
              </a:rPr>
              <a:t>6.Hər </a:t>
            </a:r>
            <a:r>
              <a:rPr lang="en-US" sz="1500" dirty="0" err="1">
                <a:solidFill>
                  <a:schemeClr val="bg1"/>
                </a:solidFill>
                <a:latin typeface="Calibri" panose="020F0502020204030204" pitchFamily="34" charset="0"/>
                <a:cs typeface="Calibri" panose="020F0502020204030204" pitchFamily="34" charset="0"/>
              </a:rPr>
              <a:t>bir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elmi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məqalə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üçün</a:t>
            </a:r>
            <a:r>
              <a:rPr lang="en-US" sz="1500" dirty="0">
                <a:solidFill>
                  <a:schemeClr val="bg1"/>
                </a:solidFill>
                <a:latin typeface="Calibri" panose="020F0502020204030204" pitchFamily="34" charset="0"/>
                <a:cs typeface="Calibri" panose="020F0502020204030204" pitchFamily="34" charset="0"/>
              </a:rPr>
              <a:t> </a:t>
            </a:r>
            <a:r>
              <a:rPr lang="en-US" sz="1500" b="1" dirty="0">
                <a:solidFill>
                  <a:schemeClr val="bg1"/>
                </a:solidFill>
                <a:latin typeface="Calibri" panose="020F0502020204030204" pitchFamily="34" charset="0"/>
                <a:cs typeface="Calibri" panose="020F0502020204030204" pitchFamily="34" charset="0"/>
              </a:rPr>
              <a:t>DOI (Digital Object Identifier)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təyin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olunur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bu</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məqalələrin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beynəlxalq</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səviyyədə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identifikasiyasını</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təmin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edir</a:t>
            </a:r>
            <a:r>
              <a:rPr lang="en-US" sz="1500" dirty="0">
                <a:solidFill>
                  <a:schemeClr val="bg1"/>
                </a:solidFill>
                <a:latin typeface="Calibri" panose="020F0502020204030204" pitchFamily="34" charset="0"/>
                <a:cs typeface="Calibri" panose="020F0502020204030204" pitchFamily="34" charset="0"/>
              </a:rPr>
              <a:t>. </a:t>
            </a:r>
            <a:endParaRPr lang="en-US" sz="1500" dirty="0">
              <a:solidFill>
                <a:schemeClr val="bg1"/>
              </a:solidFill>
              <a:latin typeface="Calibri" panose="020F0502020204030204" pitchFamily="34" charset="0"/>
              <a:cs typeface="Calibri" panose="020F0502020204030204" pitchFamily="34" charset="0"/>
            </a:endParaRPr>
          </a:p>
          <a:p>
            <a:endParaRPr lang="en-US" sz="1500" dirty="0">
              <a:solidFill>
                <a:schemeClr val="bg1"/>
              </a:solidFill>
              <a:latin typeface="Calibri" panose="020F0502020204030204" pitchFamily="34" charset="0"/>
              <a:cs typeface="Calibri" panose="020F0502020204030204" pitchFamily="34" charset="0"/>
            </a:endParaRPr>
          </a:p>
          <a:p>
            <a:r>
              <a:rPr lang="en-US" sz="1500" dirty="0">
                <a:solidFill>
                  <a:schemeClr val="bg1"/>
                </a:solidFill>
                <a:latin typeface="Calibri" panose="020F0502020204030204" pitchFamily="34" charset="0"/>
                <a:cs typeface="Calibri" panose="020F0502020204030204" pitchFamily="34" charset="0"/>
              </a:rPr>
              <a:t>7. </a:t>
            </a:r>
            <a:r>
              <a:rPr lang="en-US" sz="1500" dirty="0" err="1">
                <a:solidFill>
                  <a:schemeClr val="bg1"/>
                </a:solidFill>
                <a:latin typeface="Calibri" panose="020F0502020204030204" pitchFamily="34" charset="0"/>
                <a:cs typeface="Calibri" panose="020F0502020204030204" pitchFamily="34" charset="0"/>
              </a:rPr>
              <a:t>Jurnallar</a:t>
            </a:r>
            <a:r>
              <a:rPr lang="en-US" sz="1500" dirty="0">
                <a:solidFill>
                  <a:schemeClr val="bg1"/>
                </a:solidFill>
                <a:latin typeface="Calibri" panose="020F0502020204030204" pitchFamily="34" charset="0"/>
                <a:cs typeface="Calibri" panose="020F0502020204030204" pitchFamily="34" charset="0"/>
              </a:rPr>
              <a:t> </a:t>
            </a:r>
            <a:r>
              <a:rPr lang="en-US" sz="1500" b="1" dirty="0">
                <a:solidFill>
                  <a:schemeClr val="bg1"/>
                </a:solidFill>
                <a:latin typeface="Calibri" panose="020F0502020204030204" pitchFamily="34" charset="0"/>
                <a:cs typeface="Calibri" panose="020F0502020204030204" pitchFamily="34" charset="0"/>
              </a:rPr>
              <a:t>double-blind peer review (</a:t>
            </a:r>
            <a:r>
              <a:rPr lang="en-US" sz="1500" b="1" dirty="0" err="1">
                <a:solidFill>
                  <a:schemeClr val="bg1"/>
                </a:solidFill>
                <a:latin typeface="Calibri" panose="020F0502020204030204" pitchFamily="34" charset="0"/>
                <a:cs typeface="Calibri" panose="020F0502020204030204" pitchFamily="34" charset="0"/>
              </a:rPr>
              <a:t>iki</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tərəfli</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anonim</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rəy</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sistemi</a:t>
            </a:r>
            <a:r>
              <a:rPr lang="en-US" sz="1500" b="1" dirty="0">
                <a:solidFill>
                  <a:schemeClr val="bg1"/>
                </a:solidFill>
                <a:latin typeface="Calibri" panose="020F0502020204030204" pitchFamily="34" charset="0"/>
                <a:cs typeface="Calibri" panose="020F0502020204030204" pitchFamily="34" charset="0"/>
              </a:rPr>
              <a: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əsasında</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fəaliyyət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göstərir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yüksək</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elmi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keyfiyyət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təmin</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olunur</a:t>
            </a:r>
            <a:r>
              <a:rPr lang="en-US" sz="1500" dirty="0">
                <a:solidFill>
                  <a:schemeClr val="bg1"/>
                </a:solidFill>
                <a:latin typeface="Calibri" panose="020F0502020204030204" pitchFamily="34" charset="0"/>
                <a:cs typeface="Calibri" panose="020F0502020204030204" pitchFamily="34" charset="0"/>
              </a:rPr>
              <a:t>. </a:t>
            </a:r>
            <a:endParaRPr lang="en-US" sz="1500" dirty="0">
              <a:solidFill>
                <a:schemeClr val="bg1"/>
              </a:solidFill>
              <a:latin typeface="Calibri" panose="020F0502020204030204" pitchFamily="34" charset="0"/>
              <a:cs typeface="Calibri" panose="020F0502020204030204" pitchFamily="34" charset="0"/>
            </a:endParaRPr>
          </a:p>
          <a:p>
            <a:endParaRPr lang="en-US" sz="1500" dirty="0">
              <a:solidFill>
                <a:schemeClr val="bg1"/>
              </a:solidFill>
              <a:latin typeface="Calibri" panose="020F0502020204030204" pitchFamily="34" charset="0"/>
              <a:cs typeface="Calibri" panose="020F0502020204030204" pitchFamily="34" charset="0"/>
            </a:endParaRPr>
          </a:p>
          <a:p>
            <a:r>
              <a:rPr lang="en-US" sz="1500" dirty="0">
                <a:solidFill>
                  <a:schemeClr val="bg1"/>
                </a:solidFill>
                <a:latin typeface="Calibri" panose="020F0502020204030204" pitchFamily="34" charset="0"/>
                <a:cs typeface="Calibri" panose="020F0502020204030204" pitchFamily="34" charset="0"/>
              </a:rPr>
              <a:t>8. UNEC </a:t>
            </a:r>
            <a:r>
              <a:rPr lang="en-US" sz="1500" dirty="0" err="1">
                <a:solidFill>
                  <a:schemeClr val="bg1"/>
                </a:solidFill>
                <a:latin typeface="Calibri" panose="020F0502020204030204" pitchFamily="34" charset="0"/>
                <a:cs typeface="Calibri" panose="020F0502020204030204" pitchFamily="34" charset="0"/>
              </a:rPr>
              <a:t>jurnalları</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müxtəlif</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sahələri</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əhatə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edir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iqtisadiyyat</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idarəetmə</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kompüter</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elmləri</a:t>
            </a:r>
            <a:r>
              <a:rPr lang="en-US" sz="1500" dirty="0">
                <a:solidFill>
                  <a:schemeClr val="bg1"/>
                </a:solidFill>
                <a:latin typeface="Calibri" panose="020F0502020204030204" pitchFamily="34" charset="0"/>
                <a:cs typeface="Calibri" panose="020F0502020204030204" pitchFamily="34" charset="0"/>
              </a:rPr>
              <a:t>, gender </a:t>
            </a:r>
            <a:r>
              <a:rPr lang="en-US" sz="1500" dirty="0" err="1">
                <a:solidFill>
                  <a:schemeClr val="bg1"/>
                </a:solidFill>
                <a:latin typeface="Calibri" panose="020F0502020204030204" pitchFamily="34" charset="0"/>
                <a:cs typeface="Calibri" panose="020F0502020204030204" pitchFamily="34" charset="0"/>
              </a:rPr>
              <a:t>tədqiqatları</a:t>
            </a:r>
            <a:r>
              <a:rPr lang="en-US" sz="1500" dirty="0">
                <a:solidFill>
                  <a:schemeClr val="bg1"/>
                </a:solidFill>
                <a:latin typeface="Calibri" panose="020F0502020204030204" pitchFamily="34" charset="0"/>
                <a:cs typeface="Calibri" panose="020F0502020204030204" pitchFamily="34" charset="0"/>
              </a:rPr>
              <a:t>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s.) </a:t>
            </a:r>
            <a:r>
              <a:rPr lang="en-US" sz="1500" dirty="0" err="1">
                <a:solidFill>
                  <a:schemeClr val="bg1"/>
                </a:solidFill>
                <a:latin typeface="Calibri" panose="020F0502020204030204" pitchFamily="34" charset="0"/>
                <a:cs typeface="Calibri" panose="020F0502020204030204" pitchFamily="34" charset="0"/>
              </a:rPr>
              <a:t>və</a:t>
            </a:r>
            <a:r>
              <a:rPr lang="en-US" sz="1500"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beynəlxalq</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elmi</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kommunikasiya</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platforması</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rolunu</a:t>
            </a:r>
            <a:r>
              <a:rPr lang="en-US" sz="1500" b="1" dirty="0">
                <a:solidFill>
                  <a:schemeClr val="bg1"/>
                </a:solidFill>
                <a:latin typeface="Calibri" panose="020F0502020204030204" pitchFamily="34" charset="0"/>
                <a:cs typeface="Calibri" panose="020F0502020204030204" pitchFamily="34" charset="0"/>
              </a:rPr>
              <a:t> </a:t>
            </a:r>
            <a:r>
              <a:rPr lang="en-US" sz="1500" b="1" dirty="0" err="1">
                <a:solidFill>
                  <a:schemeClr val="bg1"/>
                </a:solidFill>
                <a:latin typeface="Calibri" panose="020F0502020204030204" pitchFamily="34" charset="0"/>
                <a:cs typeface="Calibri" panose="020F0502020204030204" pitchFamily="34" charset="0"/>
              </a:rPr>
              <a:t>oynayır</a:t>
            </a:r>
            <a:r>
              <a:rPr lang="az-Latn-AZ" sz="1500" b="1" dirty="0">
                <a:solidFill>
                  <a:schemeClr val="bg1"/>
                </a:solidFill>
                <a:latin typeface="Calibri" panose="020F0502020204030204" pitchFamily="34" charset="0"/>
                <a:cs typeface="Calibri" panose="020F0502020204030204" pitchFamily="34" charset="0"/>
              </a:rPr>
              <a:t>.</a:t>
            </a:r>
            <a:endParaRPr lang="en-US" sz="1500" dirty="0">
              <a:solidFill>
                <a:schemeClr val="bg1"/>
              </a:solidFill>
              <a:latin typeface="Calibri" panose="020F0502020204030204" pitchFamily="34" charset="0"/>
              <a:cs typeface="Calibri" panose="020F0502020204030204" pitchFamily="34" charset="0"/>
            </a:endParaRPr>
          </a:p>
          <a:p>
            <a:pPr>
              <a:buFont typeface="+mj-lt"/>
              <a:buAutoNum type="arabicPeriod"/>
            </a:pPr>
            <a:endParaRPr lang="en-US" sz="16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omputer&#10;&#10;AI-generated content may be incorrect."/>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41329" y="3544136"/>
            <a:ext cx="7521534" cy="3353041"/>
          </a:xfrm>
          <a:prstGeom prst="rect">
            <a:avLst/>
          </a:prstGeom>
        </p:spPr>
      </p:pic>
      <p:sp>
        <p:nvSpPr>
          <p:cNvPr id="12" name="TextBox 11"/>
          <p:cNvSpPr txBox="1"/>
          <p:nvPr/>
        </p:nvSpPr>
        <p:spPr>
          <a:xfrm>
            <a:off x="3265716" y="3572507"/>
            <a:ext cx="4583874" cy="369332"/>
          </a:xfrm>
          <a:prstGeom prst="rect">
            <a:avLst/>
          </a:prstGeom>
          <a:noFill/>
        </p:spPr>
        <p:txBody>
          <a:bodyPr wrap="square">
            <a:spAutoFit/>
          </a:bodyPr>
          <a:lstStyle/>
          <a:p>
            <a:r>
              <a:rPr lang="en-US" b="1" dirty="0"/>
              <a:t>https://journals.unec.edu.az</a:t>
            </a:r>
            <a:endParaRPr lang="en-US" b="1" dirty="0"/>
          </a:p>
        </p:txBody>
      </p:sp>
      <p:sp>
        <p:nvSpPr>
          <p:cNvPr id="13" name="Left Arrow 12"/>
          <p:cNvSpPr/>
          <p:nvPr/>
        </p:nvSpPr>
        <p:spPr>
          <a:xfrm rot="19744477">
            <a:off x="6419453" y="2563451"/>
            <a:ext cx="3721159" cy="423240"/>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1233" y="156187"/>
            <a:ext cx="7521534" cy="3416320"/>
          </a:xfrm>
          <a:prstGeom prst="rect">
            <a:avLst/>
          </a:prstGeom>
          <a:noFill/>
        </p:spPr>
        <p:txBody>
          <a:bodyPr wrap="square">
            <a:spAutoFit/>
          </a:bodyPr>
          <a:lstStyle/>
          <a:p>
            <a:pPr algn="ctr"/>
            <a:r>
              <a:rPr lang="en-US" b="1" dirty="0">
                <a:solidFill>
                  <a:srgbClr val="002060"/>
                </a:solidFill>
                <a:latin typeface="Calibri" panose="020F0502020204030204" pitchFamily="34" charset="0"/>
                <a:cs typeface="Calibri" panose="020F0502020204030204" pitchFamily="34" charset="0"/>
              </a:rPr>
              <a:t> UNEC JOURNALS PORTALS (OJS)</a:t>
            </a:r>
            <a:endParaRPr lang="en-US" b="1" i="0" u="none" strike="noStrike" dirty="0">
              <a:solidFill>
                <a:srgbClr val="002060"/>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1" i="0" u="none" strike="noStrike" dirty="0">
                <a:effectLst/>
                <a:latin typeface="Calibri" panose="020F0502020204030204" pitchFamily="34" charset="0"/>
                <a:cs typeface="Calibri" panose="020F0502020204030204" pitchFamily="34" charset="0"/>
              </a:rPr>
              <a:t>UNEC Journals Portal </a:t>
            </a:r>
            <a:r>
              <a:rPr lang="en-US" b="0" i="0" u="none" strike="noStrike" dirty="0" err="1">
                <a:effectLst/>
                <a:latin typeface="Calibri" panose="020F0502020204030204" pitchFamily="34" charset="0"/>
                <a:cs typeface="Calibri" panose="020F0502020204030204" pitchFamily="34" charset="0"/>
              </a:rPr>
              <a:t>Azərbaycan</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Dövlət</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İqtisad</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Universitetinin</a:t>
            </a:r>
            <a:r>
              <a:rPr lang="en-US" b="0" i="0" u="none" strike="noStrike" dirty="0">
                <a:effectLst/>
                <a:latin typeface="Calibri" panose="020F0502020204030204" pitchFamily="34" charset="0"/>
                <a:cs typeface="Calibri" panose="020F0502020204030204" pitchFamily="34" charset="0"/>
              </a:rPr>
              <a:t> (UNEC) </a:t>
            </a:r>
            <a:r>
              <a:rPr lang="en-US" b="0" i="0" u="none" strike="noStrike" dirty="0" err="1">
                <a:effectLst/>
                <a:latin typeface="Calibri" panose="020F0502020204030204" pitchFamily="34" charset="0"/>
                <a:cs typeface="Calibri" panose="020F0502020204030204" pitchFamily="34" charset="0"/>
              </a:rPr>
              <a:t>rəsmi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elmi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nəşr</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platformasıdır</a:t>
            </a:r>
            <a:r>
              <a:rPr lang="en-US" b="0" i="0" u="none" strike="noStrike" dirty="0">
                <a:effectLst/>
                <a:latin typeface="Calibri" panose="020F0502020204030204" pitchFamily="34" charset="0"/>
                <a:cs typeface="Calibri" panose="020F0502020204030204" pitchFamily="34" charset="0"/>
              </a:rPr>
              <a:t>. Bu portal UNEC </a:t>
            </a:r>
            <a:r>
              <a:rPr lang="en-US" b="0" i="0" u="none" strike="noStrike" dirty="0" err="1">
                <a:effectLst/>
                <a:latin typeface="Calibri" panose="020F0502020204030204" pitchFamily="34" charset="0"/>
                <a:cs typeface="Calibri" panose="020F0502020204030204" pitchFamily="34" charset="0"/>
              </a:rPr>
              <a:t>jurnallarını</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vahid</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rəqəmsal</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mühitdə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birləşdirərək</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açıq</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və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şəffaf</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elmi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kommunikasiya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imkanı</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yaradır</a:t>
            </a:r>
            <a:r>
              <a:rPr lang="en-US" b="0" i="0" u="none" strike="noStrike" dirty="0">
                <a:effectLst/>
                <a:latin typeface="Calibri" panose="020F0502020204030204" pitchFamily="34" charset="0"/>
                <a:cs typeface="Calibri" panose="020F0502020204030204" pitchFamily="34" charset="0"/>
              </a:rPr>
              <a:t>.</a:t>
            </a:r>
            <a:endParaRPr lang="en-US" b="0" i="0" u="none" strike="noStrike"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b="0" i="0" u="none" strike="noStrike"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u="none" strike="noStrike" dirty="0" err="1">
                <a:effectLst/>
                <a:latin typeface="Calibri" panose="020F0502020204030204" pitchFamily="34" charset="0"/>
                <a:cs typeface="Calibri" panose="020F0502020204030204" pitchFamily="34" charset="0"/>
              </a:rPr>
              <a:t>Platforma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beynəlxalq</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standartlara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uyğun</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olaraq</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fəaliyyət</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göstərir</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anonim</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rəy</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sistemi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və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etik</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nəşr</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prinsiplərini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təmin</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edir</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Tədqiqatçıların</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yüksək</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keyfiyyətli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elmi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işlərini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yaymaq</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əməkdaşlığı</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gücləndirmək</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və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beynəlxalq</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görünürlüğü</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artırmaq</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portalın</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əsas</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məqsədlərindəndir</a:t>
            </a:r>
            <a:r>
              <a:rPr lang="en-US" b="0" i="0" u="none" strike="noStrike" dirty="0">
                <a:effectLst/>
                <a:latin typeface="Calibri" panose="020F0502020204030204" pitchFamily="34" charset="0"/>
                <a:cs typeface="Calibri" panose="020F0502020204030204" pitchFamily="34" charset="0"/>
              </a:rPr>
              <a:t>.</a:t>
            </a:r>
            <a:endParaRPr lang="en-US" b="0" i="0" u="none" strike="noStrike"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b="0" i="0" u="none" strike="noStrike"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b="0" i="0" u="none" strike="noStrike" dirty="0" err="1">
                <a:effectLst/>
                <a:latin typeface="Calibri" panose="020F0502020204030204" pitchFamily="34" charset="0"/>
                <a:cs typeface="Calibri" panose="020F0502020204030204" pitchFamily="34" charset="0"/>
              </a:rPr>
              <a:t>İstifadəçilər</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burada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jurnallara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çıxış</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əldə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edə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arxivləri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araşdıra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və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məqalələrini</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asanlıqla</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təqdim</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edə</a:t>
            </a: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bilərlər</a:t>
            </a:r>
            <a:r>
              <a:rPr lang="en-US" b="0" i="0" u="none" strike="noStrike" dirty="0">
                <a:effectLst/>
                <a:latin typeface="Calibri" panose="020F0502020204030204" pitchFamily="34" charset="0"/>
                <a:cs typeface="Calibri" panose="020F0502020204030204" pitchFamily="34" charset="0"/>
              </a:rPr>
              <a:t>.</a:t>
            </a:r>
            <a:endParaRPr lang="en-US" b="0" i="0" u="none" strike="noStrike" dirty="0">
              <a:effectLst/>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4297680" y="19050"/>
            <a:ext cx="4846320" cy="1600438"/>
          </a:xfrm>
          <a:prstGeom prst="rect">
            <a:avLst/>
          </a:prstGeom>
          <a:noFill/>
        </p:spPr>
        <p:txBody>
          <a:bodyPr wrap="square">
            <a:spAutoFit/>
          </a:bodyPr>
          <a:lstStyle/>
          <a:p>
            <a:pPr algn="ctr">
              <a:buNone/>
            </a:pPr>
            <a:r>
              <a:rPr lang="en-US" b="1" dirty="0">
                <a:solidFill>
                  <a:schemeClr val="bg1"/>
                </a:solidFill>
                <a:latin typeface="Times New Roman" panose="02020603050405020304" pitchFamily="18" charset="0"/>
                <a:ea typeface="Times New Roman" panose="02020603050405020304" pitchFamily="18" charset="0"/>
              </a:rPr>
              <a:t>THE JOURNAL OF ECONOMIC SCIENCES THEORY AND PRACTICE</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en-US" sz="1500" b="1" dirty="0">
                <a:solidFill>
                  <a:schemeClr val="bg1"/>
                </a:solidFill>
                <a:latin typeface="Times New Roman" panose="02020603050405020304" pitchFamily="18" charset="0"/>
                <a:ea typeface="Times New Roman" panose="02020603050405020304" pitchFamily="18" charset="0"/>
              </a:rPr>
              <a:t>ISSN 3079-0433 (online)</a:t>
            </a:r>
            <a:r>
              <a:rPr lang="az-Latn-AZ" sz="1500" b="1" dirty="0">
                <a:solidFill>
                  <a:schemeClr val="bg1"/>
                </a:solidFill>
                <a:latin typeface="Times New Roman" panose="02020603050405020304" pitchFamily="18" charset="0"/>
                <a:ea typeface="Times New Roman" panose="02020603050405020304" pitchFamily="18" charset="0"/>
              </a:rPr>
              <a:t>;</a:t>
            </a:r>
            <a:r>
              <a:rPr lang="en-US" sz="1500" b="1" dirty="0">
                <a:solidFill>
                  <a:schemeClr val="bg1"/>
                </a:solidFill>
                <a:latin typeface="Times New Roman" panose="02020603050405020304" pitchFamily="18" charset="0"/>
                <a:ea typeface="Times New Roman" panose="02020603050405020304" pitchFamily="18" charset="0"/>
              </a:rPr>
              <a:t> ISSN 3079-0425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4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https://www.ecosciences.edu.az/</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algn="ctr"/>
            <a:endParaRPr lang="en-US" sz="18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4297680" y="1803350"/>
            <a:ext cx="4846320" cy="1815882"/>
          </a:xfrm>
          <a:prstGeom prst="rect">
            <a:avLst/>
          </a:prstGeom>
          <a:noFill/>
        </p:spPr>
        <p:txBody>
          <a:bodyPr wrap="square">
            <a:spAutoFit/>
          </a:bodyPr>
          <a:lstStyle/>
          <a:p>
            <a:pPr algn="just">
              <a:buNone/>
            </a:pPr>
            <a:r>
              <a:rPr lang="en-US" sz="1400" b="1" dirty="0">
                <a:solidFill>
                  <a:schemeClr val="bg1"/>
                </a:solidFill>
                <a:latin typeface="Times New Roman" panose="02020603050405020304" pitchFamily="18" charset="0"/>
                <a:ea typeface="Times New Roman" panose="02020603050405020304" pitchFamily="18" charset="0"/>
              </a:rPr>
              <a:t>T</a:t>
            </a:r>
            <a:r>
              <a:rPr lang="az-Latn-AZ" sz="1400" b="1" dirty="0">
                <a:solidFill>
                  <a:schemeClr val="bg1"/>
                </a:solidFill>
                <a:latin typeface="Times New Roman" panose="02020603050405020304" pitchFamily="18" charset="0"/>
                <a:ea typeface="Times New Roman" panose="02020603050405020304" pitchFamily="18" charset="0"/>
              </a:rPr>
              <a:t>əsis olunduğu il: 1994</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effectLst/>
                <a:latin typeface="Times New Roman" panose="02020603050405020304" pitchFamily="18" charset="0"/>
                <a:ea typeface="Times New Roman" panose="02020603050405020304" pitchFamily="18" charset="0"/>
              </a:rPr>
              <a:t>Scopusda indeksləndiyi tarix: 202</a:t>
            </a:r>
            <a:r>
              <a:rPr lang="az-Latn-AZ" sz="1400" b="1" dirty="0">
                <a:solidFill>
                  <a:schemeClr val="bg1"/>
                </a:solidFill>
                <a:latin typeface="Times New Roman" panose="02020603050405020304" pitchFamily="18" charset="0"/>
                <a:ea typeface="Times New Roman" panose="02020603050405020304" pitchFamily="18" charset="0"/>
              </a:rPr>
              <a:t>5</a:t>
            </a:r>
            <a:endParaRPr lang="az-Latn-AZ" sz="1400" b="1" dirty="0">
              <a:solidFill>
                <a:schemeClr val="bg1"/>
              </a:solidFill>
              <a:effectLst/>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Scopusda indeksləndiyi sahələr:</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İqtisadiyyat, Ekonometriya və maliyyə</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Sosial elmlər (müxtəlif)</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Sosial elmlər: sağlamlıq</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r>
              <a:rPr lang="az-Latn-AZ" sz="1400" b="1" dirty="0">
                <a:solidFill>
                  <a:schemeClr val="bg1"/>
                </a:solidFill>
                <a:latin typeface="Times New Roman" panose="02020603050405020304" pitchFamily="18" charset="0"/>
                <a:ea typeface="Times New Roman" panose="02020603050405020304" pitchFamily="18" charset="0"/>
              </a:rPr>
              <a:t>Cite Score (2025): 0,9</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r>
              <a:rPr lang="az-Latn-AZ" sz="1400" b="1" dirty="0">
                <a:solidFill>
                  <a:schemeClr val="bg1"/>
                </a:solidFill>
                <a:latin typeface="Times New Roman" panose="02020603050405020304" pitchFamily="18" charset="0"/>
                <a:ea typeface="Times New Roman" panose="02020603050405020304" pitchFamily="18" charset="0"/>
              </a:rPr>
              <a:t>Jurnalın kvartili: 2026-cı ilin iyun ayında elan olunacaq</a:t>
            </a:r>
            <a:endParaRPr lang="az-Latn-AZ" sz="1400" b="1" dirty="0">
              <a:solidFill>
                <a:schemeClr val="bg1"/>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4297680" y="1656100"/>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4297680" y="3627983"/>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pic>
        <p:nvPicPr>
          <p:cNvPr id="1026" name="Picture 2" descr="UNEC – Azərbaycan Dövlət İqtisad Universiteti — THE JOURNAL OF ECONOMIC  SCIENCES THEORY AND PRACTICE"/>
          <p:cNvPicPr>
            <a:picLocks noChangeAspect="1" noChangeArrowheads="1"/>
          </p:cNvPicPr>
          <p:nvPr/>
        </p:nvPicPr>
        <p:blipFill rotWithShape="1">
          <a:blip r:embed="rId2">
            <a:extLst>
              <a:ext uri="{28A0092B-C50C-407E-A947-70E740481C1C}">
                <a14:useLocalDpi xmlns:a14="http://schemas.microsoft.com/office/drawing/2010/main" val="0"/>
              </a:ext>
            </a:extLst>
          </a:blip>
          <a:srcRect l="2216" t="833"/>
          <a:stretch>
            <a:fillRect/>
          </a:stretch>
        </p:blipFill>
        <p:spPr bwMode="auto">
          <a:xfrm>
            <a:off x="0" y="0"/>
            <a:ext cx="429767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4297678" y="3775232"/>
            <a:ext cx="4846322" cy="30637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1"/>
          <a:stretch>
            <a:fillRect/>
          </a:stretch>
        </p:blipFill>
        <p:spPr>
          <a:xfrm>
            <a:off x="-9" y="609592"/>
            <a:ext cx="9144009" cy="6248408"/>
          </a:xfrm>
          <a:prstGeom prst="rect">
            <a:avLst/>
          </a:prstGeom>
        </p:spPr>
      </p:pic>
      <p:pic>
        <p:nvPicPr>
          <p:cNvPr id="10" name="Picture 9" descr="EBSCO Reference Center databases to be renamed | Minitex"/>
          <p:cNvPicPr>
            <a:picLocks noChangeAspect="1"/>
          </p:cNvPicPr>
          <p:nvPr/>
        </p:nvPicPr>
        <p:blipFill>
          <a:blip r:embed="rId2"/>
          <a:stretch>
            <a:fillRect/>
          </a:stretch>
        </p:blipFill>
        <p:spPr>
          <a:xfrm>
            <a:off x="413933" y="293957"/>
            <a:ext cx="860960" cy="430480"/>
          </a:xfrm>
          <a:prstGeom prst="rect">
            <a:avLst/>
          </a:prstGeom>
        </p:spPr>
      </p:pic>
      <p:pic>
        <p:nvPicPr>
          <p:cNvPr id="11" name="Picture 10" descr="EconLit (EBSCO) – NOVA SBE Library"/>
          <p:cNvPicPr>
            <a:picLocks noChangeAspect="1"/>
          </p:cNvPicPr>
          <p:nvPr/>
        </p:nvPicPr>
        <p:blipFill>
          <a:blip r:embed="rId3"/>
          <a:srcRect l="25688" t="10961" r="23195"/>
          <a:stretch>
            <a:fillRect/>
          </a:stretch>
        </p:blipFill>
        <p:spPr>
          <a:xfrm>
            <a:off x="1602441" y="95426"/>
            <a:ext cx="621183" cy="712654"/>
          </a:xfrm>
          <a:prstGeom prst="rect">
            <a:avLst/>
          </a:prstGeom>
        </p:spPr>
      </p:pic>
      <p:pic>
        <p:nvPicPr>
          <p:cNvPr id="12" name="Picture 11" descr="ERIH PLUS (@erihplus) • Facebook"/>
          <p:cNvPicPr>
            <a:picLocks noChangeAspect="1"/>
          </p:cNvPicPr>
          <p:nvPr/>
        </p:nvPicPr>
        <p:blipFill>
          <a:blip r:embed="rId4"/>
          <a:stretch>
            <a:fillRect/>
          </a:stretch>
        </p:blipFill>
        <p:spPr>
          <a:xfrm>
            <a:off x="2434441" y="240755"/>
            <a:ext cx="1512468" cy="483682"/>
          </a:xfrm>
          <a:prstGeom prst="rect">
            <a:avLst/>
          </a:prstGeom>
        </p:spPr>
      </p:pic>
      <p:pic>
        <p:nvPicPr>
          <p:cNvPr id="13" name="Picture 12" descr="Türk Eğitim İndeksi"/>
          <p:cNvPicPr>
            <a:picLocks noChangeAspect="1"/>
          </p:cNvPicPr>
          <p:nvPr/>
        </p:nvPicPr>
        <p:blipFill>
          <a:blip r:embed="rId5"/>
          <a:stretch>
            <a:fillRect/>
          </a:stretch>
        </p:blipFill>
        <p:spPr>
          <a:xfrm>
            <a:off x="4243973" y="79330"/>
            <a:ext cx="823945" cy="704859"/>
          </a:xfrm>
          <a:prstGeom prst="rect">
            <a:avLst/>
          </a:prstGeom>
        </p:spPr>
      </p:pic>
      <p:pic>
        <p:nvPicPr>
          <p:cNvPr id="14" name="Picture 13"/>
          <p:cNvPicPr>
            <a:picLocks noChangeAspect="1"/>
          </p:cNvPicPr>
          <p:nvPr/>
        </p:nvPicPr>
        <p:blipFill>
          <a:blip r:embed="rId6"/>
          <a:stretch>
            <a:fillRect/>
          </a:stretch>
        </p:blipFill>
        <p:spPr>
          <a:xfrm>
            <a:off x="5364982" y="309629"/>
            <a:ext cx="1692169" cy="284248"/>
          </a:xfrm>
          <a:prstGeom prst="rect">
            <a:avLst/>
          </a:prstGeom>
        </p:spPr>
      </p:pic>
      <p:pic>
        <p:nvPicPr>
          <p:cNvPr id="15" name="Picture 14"/>
          <p:cNvPicPr>
            <a:picLocks noChangeAspect="1"/>
          </p:cNvPicPr>
          <p:nvPr/>
        </p:nvPicPr>
        <p:blipFill>
          <a:blip r:embed="rId7"/>
          <a:stretch>
            <a:fillRect/>
          </a:stretch>
        </p:blipFill>
        <p:spPr>
          <a:xfrm>
            <a:off x="7257557" y="240755"/>
            <a:ext cx="1472510" cy="337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77308"/>
            <a:ext cx="9144000" cy="584775"/>
          </a:xfrm>
          <a:prstGeom prst="rect">
            <a:avLst/>
          </a:prstGeom>
          <a:solidFill>
            <a:schemeClr val="accent3"/>
          </a:solidFill>
          <a:ln w="6350">
            <a:solidFill>
              <a:schemeClr val="tx1"/>
            </a:solidFill>
          </a:ln>
        </p:spPr>
        <p:txBody>
          <a:bodyPr wrap="square">
            <a:spAutoFit/>
          </a:bodyPr>
          <a:lstStyle/>
          <a:p>
            <a:pPr algn="ctr">
              <a:buNone/>
            </a:pPr>
            <a:r>
              <a:rPr lang="az-Latn-AZ" sz="1600" dirty="0">
                <a:solidFill>
                  <a:schemeClr val="bg1"/>
                </a:solidFill>
                <a:latin typeface="Times New Roman" panose="02020603050405020304" pitchFamily="18" charset="0"/>
                <a:cs typeface="Times New Roman" panose="02020603050405020304" pitchFamily="18" charset="0"/>
              </a:rPr>
              <a:t>2021-2025-ci illərdə çap edilmiş məqalələrin sayı və onlara edilən istinadların dinamikası</a:t>
            </a:r>
            <a:endParaRPr lang="az-Latn-AZ" sz="1600" dirty="0">
              <a:solidFill>
                <a:schemeClr val="bg1"/>
              </a:solidFill>
              <a:latin typeface="Times New Roman" panose="02020603050405020304" pitchFamily="18" charset="0"/>
              <a:cs typeface="Times New Roman" panose="02020603050405020304" pitchFamily="18" charset="0"/>
            </a:endParaRPr>
          </a:p>
          <a:p>
            <a:pPr algn="ctr">
              <a:buNone/>
            </a:pPr>
            <a:r>
              <a:rPr lang="az-Latn-AZ"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(SCOPUS-da indekslənmiş məqalələr üzrə)</a:t>
            </a:r>
            <a:endParaRPr lang="az-Latn-AZ"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0" y="0"/>
            <a:ext cx="9124949" cy="584775"/>
          </a:xfrm>
          <a:prstGeom prst="rect">
            <a:avLst/>
          </a:prstGeom>
          <a:solidFill>
            <a:schemeClr val="accent1">
              <a:lumMod val="20000"/>
              <a:lumOff val="80000"/>
            </a:schemeClr>
          </a:solidFill>
          <a:ln>
            <a:solidFill>
              <a:schemeClr val="tx1"/>
            </a:solidFill>
          </a:ln>
        </p:spPr>
        <p:txBody>
          <a:bodyPr wrap="square">
            <a:spAutoFit/>
          </a:bodyPr>
          <a:lstStyle/>
          <a:p>
            <a:pPr algn="ctr">
              <a:buNone/>
            </a:pPr>
            <a:r>
              <a:rPr lang="az-Latn-AZ" sz="1600" b="1" kern="0" dirty="0">
                <a:solidFill>
                  <a:schemeClr val="bg1"/>
                </a:solidFill>
                <a:latin typeface="Times New Roman" panose="02020603050405020304" pitchFamily="18" charset="0"/>
                <a:ea typeface="Times New Roman" panose="02020603050405020304" pitchFamily="18" charset="0"/>
              </a:rPr>
              <a:t>STATİSTİK MƏLUMATLAR VƏ GÖSTƏRİCİLƏR</a:t>
            </a:r>
            <a:endParaRPr lang="az-Latn-AZ" sz="1600" b="1" kern="0" dirty="0">
              <a:solidFill>
                <a:schemeClr val="bg1"/>
              </a:solidFill>
              <a:latin typeface="Times New Roman" panose="02020603050405020304" pitchFamily="18" charset="0"/>
              <a:ea typeface="Times New Roman" panose="02020603050405020304" pitchFamily="18" charset="0"/>
            </a:endParaRPr>
          </a:p>
          <a:p>
            <a:pPr algn="ctr">
              <a:buNone/>
            </a:pPr>
            <a:endParaRPr lang="az-Latn-AZ" sz="1600" b="1" kern="0" dirty="0">
              <a:solidFill>
                <a:schemeClr val="bg1"/>
              </a:solidFill>
              <a:latin typeface="Times New Roman" panose="02020603050405020304" pitchFamily="18" charset="0"/>
              <a:ea typeface="Times New Roman" panose="02020603050405020304" pitchFamily="18" charset="0"/>
            </a:endParaRPr>
          </a:p>
        </p:txBody>
      </p:sp>
      <p:graphicFrame>
        <p:nvGraphicFramePr>
          <p:cNvPr id="8" name="Таблица 7"/>
          <p:cNvGraphicFramePr>
            <a:graphicFrameLocks noGrp="1"/>
          </p:cNvGraphicFramePr>
          <p:nvPr/>
        </p:nvGraphicFramePr>
        <p:xfrm>
          <a:off x="-1" y="1166511"/>
          <a:ext cx="9143999" cy="1167524"/>
        </p:xfrm>
        <a:graphic>
          <a:graphicData uri="http://schemas.openxmlformats.org/drawingml/2006/table">
            <a:tbl>
              <a:tblPr firstRow="1" bandRow="1">
                <a:tableStyleId>{F5AB1C69-6EDB-4FF4-983F-18BD219EF322}</a:tableStyleId>
              </a:tblPr>
              <a:tblGrid>
                <a:gridCol w="2151529"/>
                <a:gridCol w="1123226"/>
                <a:gridCol w="1123226"/>
                <a:gridCol w="1075765"/>
                <a:gridCol w="1044124"/>
                <a:gridCol w="1107404"/>
                <a:gridCol w="1518725"/>
              </a:tblGrid>
              <a:tr h="295764">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İllər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2023</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Ümumi</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311511">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Məqalə sayı</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10</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496964">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Scopusda istinadlar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38</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46</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4" name="Диаграмма 13"/>
          <p:cNvGraphicFramePr/>
          <p:nvPr/>
        </p:nvGraphicFramePr>
        <p:xfrm>
          <a:off x="1871380" y="2914650"/>
          <a:ext cx="5824820" cy="3809999"/>
        </p:xfrm>
        <a:graphic>
          <a:graphicData uri="http://schemas.openxmlformats.org/drawingml/2006/chart">
            <c:chart xmlns:c="http://schemas.openxmlformats.org/drawingml/2006/chart" xmlns:r="http://schemas.openxmlformats.org/officeDocument/2006/relationships" r:id="rId1"/>
          </a:graphicData>
        </a:graphic>
      </p:graphicFrame>
      <p:sp>
        <p:nvSpPr>
          <p:cNvPr id="15" name="Овал 14"/>
          <p:cNvSpPr/>
          <p:nvPr/>
        </p:nvSpPr>
        <p:spPr>
          <a:xfrm>
            <a:off x="4349837" y="4398167"/>
            <a:ext cx="867906" cy="842963"/>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z-Latn-AZ" sz="1400" b="1" dirty="0">
                <a:solidFill>
                  <a:schemeClr val="bg1"/>
                </a:solidFill>
              </a:rPr>
              <a:t>32 nəfər</a:t>
            </a:r>
            <a:endParaRPr lang="az-Latn-AZ" sz="1400" b="1" dirty="0">
              <a:solidFill>
                <a:schemeClr val="bg1"/>
              </a:solidFill>
            </a:endParaRPr>
          </a:p>
        </p:txBody>
      </p:sp>
      <p:sp>
        <p:nvSpPr>
          <p:cNvPr id="2" name="TextBox 1"/>
          <p:cNvSpPr txBox="1"/>
          <p:nvPr/>
        </p:nvSpPr>
        <p:spPr>
          <a:xfrm>
            <a:off x="2109307" y="2357514"/>
            <a:ext cx="5348965" cy="430887"/>
          </a:xfrm>
          <a:prstGeom prst="rect">
            <a:avLst/>
          </a:prstGeom>
          <a:noFill/>
        </p:spPr>
        <p:txBody>
          <a:bodyPr wrap="none" rtlCol="0">
            <a:spAutoFit/>
          </a:bodyPr>
          <a:lstStyle/>
          <a:p>
            <a:r>
              <a:rPr lang="az-Latn-AZ" sz="2200" b="1" dirty="0">
                <a:solidFill>
                  <a:schemeClr val="bg1"/>
                </a:solidFill>
                <a:latin typeface="Calibri" panose="020F0502020204030204" pitchFamily="34" charset="0"/>
                <a:ea typeface="Calibri" panose="020F0502020204030204" pitchFamily="34" charset="0"/>
                <a:cs typeface="Calibri" panose="020F0502020204030204" pitchFamily="34" charset="0"/>
              </a:rPr>
              <a:t>Redaksiya heyətinin ölkələr üzrə müxtəlifliyi</a:t>
            </a:r>
            <a:endParaRPr lang="az-Latn-AZ" sz="2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4297680" y="57150"/>
            <a:ext cx="4846320" cy="1723549"/>
          </a:xfrm>
          <a:prstGeom prst="rect">
            <a:avLst/>
          </a:prstGeom>
          <a:noFill/>
        </p:spPr>
        <p:txBody>
          <a:bodyPr wrap="square">
            <a:spAutoFit/>
          </a:bodyPr>
          <a:lstStyle/>
          <a:p>
            <a:pPr algn="ctr">
              <a:buNone/>
            </a:pPr>
            <a:r>
              <a:rPr lang="az-Latn-AZ" sz="1800" b="1" dirty="0">
                <a:solidFill>
                  <a:schemeClr val="bg1"/>
                </a:solidFill>
                <a:effectLst/>
                <a:latin typeface="Times New Roman" panose="02020603050405020304" pitchFamily="18" charset="0"/>
                <a:ea typeface="Times New Roman" panose="02020603050405020304" pitchFamily="18" charset="0"/>
              </a:rPr>
              <a:t>UNEC JOURNAL OF ENGINEERING AND APPLIED SCIENCES</a:t>
            </a:r>
            <a:endParaRPr lang="en-US" sz="1800" b="1"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800" b="1" dirty="0">
                <a:solidFill>
                  <a:schemeClr val="bg1"/>
                </a:solidFill>
                <a:effectLst/>
                <a:latin typeface="Times New Roman" panose="02020603050405020304" pitchFamily="18" charset="0"/>
                <a:ea typeface="Times New Roman" panose="02020603050405020304" pitchFamily="18" charset="0"/>
              </a:rPr>
              <a:t>(UNEC JEAS)</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2790-2358 (online); 2790-234X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hlinkClick r:id="rId2"/>
              </a:rPr>
              <a:t>https://www.unec-jeas.com/</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algn="ctr"/>
            <a:endParaRPr lang="en-US" sz="18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4297680" y="1803350"/>
            <a:ext cx="4846320" cy="1815882"/>
          </a:xfrm>
          <a:prstGeom prst="rect">
            <a:avLst/>
          </a:prstGeom>
          <a:noFill/>
        </p:spPr>
        <p:txBody>
          <a:bodyPr wrap="square">
            <a:spAutoFit/>
          </a:bodyPr>
          <a:lstStyle/>
          <a:p>
            <a:pPr algn="just">
              <a:buNone/>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2021 (dekabr)</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effectLst/>
                <a:latin typeface="Times New Roman" panose="02020603050405020304" pitchFamily="18" charset="0"/>
                <a:ea typeface="Times New Roman" panose="02020603050405020304" pitchFamily="18" charset="0"/>
              </a:rPr>
              <a:t>Scopusda indeksləndiyi tarix: 2024 (dekabr)</a:t>
            </a:r>
            <a:endParaRPr lang="az-Latn-AZ" sz="1600" b="1" dirty="0">
              <a:solidFill>
                <a:schemeClr val="bg1"/>
              </a:solidFill>
              <a:effectLst/>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Scopusda indeksləndiyi sahələr və kvartilləri:</a:t>
            </a:r>
            <a:endParaRPr lang="az-Latn-AZ"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Mühəndislik (müxtəlif) – 	Q2</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Mexanika mühəndisliyi – Q2</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Elektrik və elektronika mühəndisliyi – Q2</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r>
              <a:rPr lang="az-Latn-AZ" sz="1600" b="1" dirty="0">
                <a:solidFill>
                  <a:schemeClr val="bg1"/>
                </a:solidFill>
                <a:latin typeface="Times New Roman" panose="02020603050405020304" pitchFamily="18" charset="0"/>
                <a:ea typeface="Times New Roman" panose="02020603050405020304" pitchFamily="18" charset="0"/>
              </a:rPr>
              <a:t>Cite Score (2025): 2.7</a:t>
            </a:r>
            <a:endParaRPr lang="az-Latn-AZ" sz="1600" b="1" dirty="0">
              <a:solidFill>
                <a:schemeClr val="bg1"/>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4297680" y="1656100"/>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4297680" y="3627983"/>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pic>
        <p:nvPicPr>
          <p:cNvPr id="22" name="Рисунок 21"/>
          <p:cNvPicPr>
            <a:picLocks noChangeAspect="1"/>
          </p:cNvPicPr>
          <p:nvPr/>
        </p:nvPicPr>
        <p:blipFill>
          <a:blip r:embed="rId3"/>
          <a:stretch>
            <a:fillRect/>
          </a:stretch>
        </p:blipFill>
        <p:spPr>
          <a:xfrm>
            <a:off x="4297678" y="3775232"/>
            <a:ext cx="4846322" cy="308276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297680" cy="6858000"/>
          </a:xfrm>
          <a:prstGeom prst="rect">
            <a:avLst/>
          </a:prstGeom>
          <a:ln w="12700">
            <a:solidFill>
              <a:schemeClr val="accent1">
                <a:lumMod val="60000"/>
                <a:lumOff val="4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1"/>
          <a:stretch>
            <a:fillRect/>
          </a:stretch>
        </p:blipFill>
        <p:spPr>
          <a:xfrm>
            <a:off x="0" y="838200"/>
            <a:ext cx="9250878" cy="6310745"/>
          </a:xfrm>
          <a:prstGeom prst="rect">
            <a:avLst/>
          </a:prstGeom>
        </p:spPr>
      </p:pic>
      <p:pic>
        <p:nvPicPr>
          <p:cNvPr id="5" name="Picture 4"/>
          <p:cNvPicPr>
            <a:picLocks noChangeAspect="1"/>
          </p:cNvPicPr>
          <p:nvPr/>
        </p:nvPicPr>
        <p:blipFill>
          <a:blip r:embed="rId2"/>
          <a:stretch>
            <a:fillRect/>
          </a:stretch>
        </p:blipFill>
        <p:spPr>
          <a:xfrm>
            <a:off x="276604" y="170399"/>
            <a:ext cx="828403" cy="338993"/>
          </a:xfrm>
          <a:prstGeom prst="rect">
            <a:avLst/>
          </a:prstGeom>
        </p:spPr>
      </p:pic>
      <p:pic>
        <p:nvPicPr>
          <p:cNvPr id="6" name="Picture 5" descr="Crossref - Wikipedia"/>
          <p:cNvPicPr>
            <a:picLocks noChangeAspect="1"/>
          </p:cNvPicPr>
          <p:nvPr/>
        </p:nvPicPr>
        <p:blipFill>
          <a:blip r:embed="rId3"/>
          <a:stretch>
            <a:fillRect/>
          </a:stretch>
        </p:blipFill>
        <p:spPr>
          <a:xfrm>
            <a:off x="1197308" y="155272"/>
            <a:ext cx="610592" cy="396993"/>
          </a:xfrm>
          <a:prstGeom prst="rect">
            <a:avLst/>
          </a:prstGeom>
        </p:spPr>
      </p:pic>
      <p:pic>
        <p:nvPicPr>
          <p:cNvPr id="7" name="Picture 6"/>
          <p:cNvPicPr>
            <a:picLocks noChangeAspect="1"/>
          </p:cNvPicPr>
          <p:nvPr/>
        </p:nvPicPr>
        <p:blipFill>
          <a:blip r:embed="rId4"/>
          <a:stretch>
            <a:fillRect/>
          </a:stretch>
        </p:blipFill>
        <p:spPr>
          <a:xfrm>
            <a:off x="3504320" y="331524"/>
            <a:ext cx="1445240" cy="190724"/>
          </a:xfrm>
          <a:prstGeom prst="rect">
            <a:avLst/>
          </a:prstGeom>
        </p:spPr>
      </p:pic>
      <p:pic>
        <p:nvPicPr>
          <p:cNvPr id="8" name="Picture 7"/>
          <p:cNvPicPr>
            <a:picLocks noChangeAspect="1"/>
          </p:cNvPicPr>
          <p:nvPr/>
        </p:nvPicPr>
        <p:blipFill>
          <a:blip r:embed="rId5"/>
          <a:stretch>
            <a:fillRect/>
          </a:stretch>
        </p:blipFill>
        <p:spPr>
          <a:xfrm>
            <a:off x="1933490" y="221064"/>
            <a:ext cx="1445240" cy="331201"/>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150" y="263432"/>
            <a:ext cx="1586867" cy="326908"/>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7607" y="113215"/>
            <a:ext cx="662648" cy="646744"/>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1016" y="121350"/>
            <a:ext cx="603967" cy="611072"/>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1195" y="358849"/>
            <a:ext cx="920704" cy="231491"/>
          </a:xfrm>
          <a:prstGeom prst="rect">
            <a:avLst/>
          </a:prstGeom>
        </p:spPr>
      </p:pic>
    </p:spTree>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6594</Words>
  <Application>WPS Presentation</Application>
  <PresentationFormat>Экран (4:3)</PresentationFormat>
  <Paragraphs>224</Paragraphs>
  <Slides>20</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SimSun</vt:lpstr>
      <vt:lpstr>Wingdings</vt:lpstr>
      <vt:lpstr>Wingdings 3</vt:lpstr>
      <vt:lpstr>Calibri</vt:lpstr>
      <vt:lpstr>Times New Roman</vt:lpstr>
      <vt:lpstr>Century Gothic</vt:lpstr>
      <vt:lpstr>Microsoft YaHei</vt:lpstr>
      <vt:lpstr>Arial Unicode MS</vt:lpstr>
      <vt:lpstr>Aptos</vt:lpstr>
      <vt:lpstr>Segoe UI</vt:lpstr>
      <vt:lpstr>Сектор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Nağıyev Tural Qulu</dc:creator>
  <cp:lastModifiedBy>Rovnag</cp:lastModifiedBy>
  <cp:revision>68</cp:revision>
  <dcterms:created xsi:type="dcterms:W3CDTF">2026-03-16T13:10:00Z</dcterms:created>
  <dcterms:modified xsi:type="dcterms:W3CDTF">2026-03-28T19:59:01Z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CC0DFDC6A5CD482FBE37A0369E9D4F54_12</vt:lpwstr>
  </property>
  <property fmtid="{D5CDD505-2E9C-101B-9397-08002B2CF9AE}" pid="3" name="KSOProductBuildVer">
    <vt:lpwstr>1033-12.2.0.23196</vt:lpwstr>
  </property>
</Properties>
</file>